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10058400" cx="7772400"/>
  <p:notesSz cx="6858000" cy="9144000"/>
  <p:embeddedFontLst>
    <p:embeddedFont>
      <p:font typeface="Barlow"/>
      <p:regular r:id="rId60"/>
      <p:bold r:id="rId61"/>
      <p:italic r:id="rId62"/>
      <p:boldItalic r:id="rId63"/>
    </p:embeddedFont>
    <p:embeddedFont>
      <p:font typeface="Comfortaa"/>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AEE19A-125E-4B76-8326-24A5E5953A1B}">
  <a:tblStyle styleId="{C5AEE19A-125E-4B76-8326-24A5E5953A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5.xml"/><Relationship Id="rId64" Type="http://schemas.openxmlformats.org/officeDocument/2006/relationships/font" Target="fonts/Comfortaa-regular.fntdata"/><Relationship Id="rId63"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Comfortaa-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be045906b_4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be045906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c9efaad6c_2_16: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c9efaad6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d6db112dc_1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d6db112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ies084qmisc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d6db112dc_1_2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d6db112d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c9efaad6c_2_4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c9efaad6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ies084qmisc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cae9a6b15_0_1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cae9a6b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caea4bc71_0_18: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caea4bc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d533ac496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d533ac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c45a27fef_0_5: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c45a27f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c892d46c9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c892d46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c892d46c9_0_2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c892d46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be0a026d5_0_7: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be0a026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d3b7aefdb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d3b7ae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e411da97f_4_13: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e411da97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e7bb22e78_0_13: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e7bb22e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ies084qmisc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e7bb22e78_0_74: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e7bb22e7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0c6efb821_0_5: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0c6efb8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7f9df3858_0_28: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7f9df38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930d6e300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930d6e3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112e3da15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112e3d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e7bb22e78_0_37: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e7bb22e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9/3</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d2a454261_0_8: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d2a4542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9/4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a704a069d_0_249: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a704a069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7c254f798b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7c254f7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9/4</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c254f7eef_0_17: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7c254f7ee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d4bec7fc0_1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d4bec7f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7930d6e300_0_21: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7930d6e3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a4092573b_1_5: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7a4092573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8/30/2023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dca790763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7dca7907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e711fd2624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e711fd26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8/30/2023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cfd205868_1_4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cfd20586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8/29/2023</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d3ebf52df_0_33: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d3ebf52d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8/30/2023</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7d57250b2c_2_5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7d57250b2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8/30/2023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a995a78ac_0_25: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a995a78a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7d57250b2c_1_24: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7d57250b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9/10/2023</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7d57250b2c_1_44: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7d57250b2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9/10/2023</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7d57250b2c_1_71: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7d57250b2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9/10/2023</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7e34b37bcf_0_23: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7e34b37b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7d57250b2c_2_23: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7d57250b2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8/29/2023</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7cfd205868_1_9: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7cfd2058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8/30/2023</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7d3ebf52df_0_1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7d3ebf52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7d57250b2c_2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7d57250b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7db6b5f680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7db6b5f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9/11 Vishnu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7db6b5f680_0_54: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7db6b5f68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9/12 Vishnu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a995a78ac_0_46: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a995a78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7db6b5f680_0_87: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7db6b5f6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9/12 Vishnu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db6b5f680_0_71: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7db6b5f6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9/13 Sanchit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8dad0d8b86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8dad0d8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7f799c9bf4_1_61: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7f799c9bf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7f799c9bf4_1_22: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7f799c9bf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b4c40c3ef_0_0: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b4c40c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b3c35a0f_0_14: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bb3c35a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beff67d8f_0_5: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beff67d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c9efaad6c_0_1:notes"/>
          <p:cNvSpPr/>
          <p:nvPr>
            <p:ph idx="2" type="sldImg"/>
          </p:nvPr>
        </p:nvSpPr>
        <p:spPr>
          <a:xfrm>
            <a:off x="2104506"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c9efaad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64945" y="6164351"/>
            <a:ext cx="7242600" cy="25437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64945" y="4206107"/>
            <a:ext cx="7242600" cy="164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64945" y="2253729"/>
            <a:ext cx="7242600" cy="6681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64945" y="2253729"/>
            <a:ext cx="3399900" cy="668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107540" y="2253729"/>
            <a:ext cx="3399900" cy="6681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64945" y="870271"/>
            <a:ext cx="7242600" cy="1119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64945" y="1086507"/>
            <a:ext cx="2386800" cy="14778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64945" y="2717440"/>
            <a:ext cx="2386800" cy="621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16713" y="880293"/>
            <a:ext cx="5412600" cy="7999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25675" y="2411542"/>
            <a:ext cx="3438300" cy="2898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25675" y="5481569"/>
            <a:ext cx="3438300" cy="241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198575" y="1415969"/>
            <a:ext cx="3261600" cy="7226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64945" y="8273124"/>
            <a:ext cx="5099100" cy="1183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jpg"/><Relationship Id="rId4"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748725"/>
            <a:ext cx="7302600" cy="847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55" name="Google Shape;55;p13"/>
          <p:cNvPicPr preferRelativeResize="0"/>
          <p:nvPr/>
        </p:nvPicPr>
        <p:blipFill>
          <a:blip r:embed="rId3">
            <a:alphaModFix/>
          </a:blip>
          <a:stretch>
            <a:fillRect/>
          </a:stretch>
        </p:blipFill>
        <p:spPr>
          <a:xfrm>
            <a:off x="0" y="748725"/>
            <a:ext cx="7302600" cy="84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nvSpPr>
        <p:spPr>
          <a:xfrm>
            <a:off x="503400" y="1048675"/>
            <a:ext cx="6753000" cy="80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Barlow"/>
                <a:ea typeface="Barlow"/>
                <a:cs typeface="Barlow"/>
                <a:sym typeface="Barlow"/>
              </a:rPr>
              <a:t>Height Bonus</a:t>
            </a:r>
            <a:r>
              <a:rPr lang="en" sz="1500">
                <a:solidFill>
                  <a:schemeClr val="dk1"/>
                </a:solidFill>
                <a:latin typeface="Barlow"/>
                <a:ea typeface="Barlow"/>
                <a:cs typeface="Barlow"/>
                <a:sym typeface="Barlow"/>
              </a:rPr>
              <a:t> – An additional point bonus awarded at the end of the match based on the fill level of the goals.</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Parked</a:t>
            </a:r>
            <a:r>
              <a:rPr lang="en" sz="1500">
                <a:latin typeface="Barlow"/>
                <a:ea typeface="Barlow"/>
                <a:cs typeface="Barlow"/>
                <a:sym typeface="Barlow"/>
              </a:rPr>
              <a:t> – A robot status at the end of the match.</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 Partially Parked</a:t>
            </a:r>
            <a:r>
              <a:rPr lang="en" sz="1500">
                <a:latin typeface="Barlow"/>
                <a:ea typeface="Barlow"/>
                <a:cs typeface="Barlow"/>
                <a:sym typeface="Barlow"/>
              </a:rPr>
              <a:t> – A robot is partially parked if any part of it is </a:t>
            </a:r>
            <a:r>
              <a:rPr lang="en" sz="1500">
                <a:latin typeface="Barlow"/>
                <a:ea typeface="Barlow"/>
                <a:cs typeface="Barlow"/>
                <a:sym typeface="Barlow"/>
              </a:rPr>
              <a:t>within</a:t>
            </a:r>
            <a:r>
              <a:rPr lang="en" sz="1500">
                <a:latin typeface="Barlow"/>
                <a:ea typeface="Barlow"/>
                <a:cs typeface="Barlow"/>
                <a:sym typeface="Barlow"/>
              </a:rPr>
              <a:t> the Supply Zone.</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 Fully Parked</a:t>
            </a:r>
            <a:r>
              <a:rPr lang="en" sz="1500">
                <a:latin typeface="Barlow"/>
                <a:ea typeface="Barlow"/>
                <a:cs typeface="Barlow"/>
                <a:sym typeface="Barlow"/>
              </a:rPr>
              <a:t> – A robot is fully parked if it is fully within the Supply Zone.</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 Double Parked</a:t>
            </a:r>
            <a:r>
              <a:rPr lang="en" sz="1500">
                <a:latin typeface="Barlow"/>
                <a:ea typeface="Barlow"/>
                <a:cs typeface="Barlow"/>
                <a:sym typeface="Barlow"/>
              </a:rPr>
              <a:t> – An alliance is double parked if both robots are fully parked.</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Scored</a:t>
            </a:r>
            <a:r>
              <a:rPr lang="en" sz="1500">
                <a:latin typeface="Barlow"/>
                <a:ea typeface="Barlow"/>
                <a:cs typeface="Barlow"/>
                <a:sym typeface="Barlow"/>
              </a:rPr>
              <a:t> – A block status. A block is considered to be scored if it is in a goal.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 </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Removed</a:t>
            </a:r>
            <a:r>
              <a:rPr lang="en" sz="1500">
                <a:latin typeface="Barlow"/>
                <a:ea typeface="Barlow"/>
                <a:cs typeface="Barlow"/>
                <a:sym typeface="Barlow"/>
              </a:rPr>
              <a:t> - A red block status.</a:t>
            </a:r>
            <a:r>
              <a:rPr lang="en" sz="1500">
                <a:highlight>
                  <a:srgbClr val="FFFF00"/>
                </a:highlight>
                <a:latin typeface="Barlow"/>
                <a:ea typeface="Barlow"/>
                <a:cs typeface="Barlow"/>
                <a:sym typeface="Barlow"/>
              </a:rPr>
              <a:t> A red block is considered removed if it is no longer fully supported by a starting peg at the end of the match.</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Uniform</a:t>
            </a:r>
            <a:r>
              <a:rPr lang="en" sz="1500">
                <a:latin typeface="Barlow"/>
                <a:ea typeface="Barlow"/>
                <a:cs typeface="Barlow"/>
                <a:sym typeface="Barlow"/>
              </a:rPr>
              <a:t> - A goal status. A goal is considered Uniform if all the blocks in the goal of are the same type.</a:t>
            </a:r>
            <a:endParaRPr sz="1500">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269425" y="820975"/>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GAME RULES</a:t>
            </a:r>
            <a:endParaRPr sz="3400">
              <a:latin typeface="Comfortaa"/>
              <a:ea typeface="Comfortaa"/>
              <a:cs typeface="Comfortaa"/>
              <a:sym typeface="Comfortaa"/>
            </a:endParaRPr>
          </a:p>
        </p:txBody>
      </p:sp>
      <p:cxnSp>
        <p:nvCxnSpPr>
          <p:cNvPr id="195" name="Google Shape;195;p23"/>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196" name="Google Shape;196;p23"/>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VEX IQ Full Volume</a:t>
            </a:r>
            <a:endParaRPr sz="1700">
              <a:latin typeface="Barlow"/>
              <a:ea typeface="Barlow"/>
              <a:cs typeface="Barlow"/>
              <a:sym typeface="Barlow"/>
            </a:endParaRPr>
          </a:p>
        </p:txBody>
      </p:sp>
      <p:cxnSp>
        <p:nvCxnSpPr>
          <p:cNvPr id="197" name="Google Shape;197;p23"/>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198" name="Google Shape;198;p23"/>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577828" y="215794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200" name="Google Shape;200;p23"/>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understand the Vex IQ Full Volume rules to help us develop </a:t>
            </a:r>
            <a:r>
              <a:rPr lang="en" sz="1500">
                <a:latin typeface="Barlow"/>
                <a:ea typeface="Barlow"/>
                <a:cs typeface="Barlow"/>
                <a:sym typeface="Barlow"/>
              </a:rPr>
              <a:t>strategies</a:t>
            </a:r>
            <a:r>
              <a:rPr lang="en" sz="1500">
                <a:latin typeface="Barlow"/>
                <a:ea typeface="Barlow"/>
                <a:cs typeface="Barlow"/>
                <a:sym typeface="Barlow"/>
              </a:rPr>
              <a:t> for this year’s game.</a:t>
            </a:r>
            <a:endParaRPr sz="1500">
              <a:latin typeface="Barlow"/>
              <a:ea typeface="Barlow"/>
              <a:cs typeface="Barlow"/>
              <a:sym typeface="Barlow"/>
            </a:endParaRPr>
          </a:p>
        </p:txBody>
      </p:sp>
      <p:sp>
        <p:nvSpPr>
          <p:cNvPr id="201" name="Google Shape;201;p23"/>
          <p:cNvSpPr txBox="1"/>
          <p:nvPr/>
        </p:nvSpPr>
        <p:spPr>
          <a:xfrm>
            <a:off x="589675" y="2880526"/>
            <a:ext cx="6573000" cy="60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&lt;SG1&gt; </a:t>
            </a:r>
            <a:r>
              <a:rPr lang="en" sz="1500">
                <a:latin typeface="Barlow"/>
                <a:ea typeface="Barlow"/>
                <a:cs typeface="Barlow"/>
                <a:sym typeface="Barlow"/>
              </a:rPr>
              <a:t> Pre-match setup: At the beginning of a match, each robot must meet the following criteria: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1.</a:t>
            </a:r>
            <a:r>
              <a:rPr lang="en" sz="1500">
                <a:latin typeface="Barlow"/>
                <a:ea typeface="Barlow"/>
                <a:cs typeface="Barlow"/>
                <a:sym typeface="Barlow"/>
              </a:rPr>
              <a:t> Not contacting any blocks, goals or their supporting structure, starting pegs, or other robots.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2.</a:t>
            </a:r>
            <a:r>
              <a:rPr lang="en" sz="1500">
                <a:latin typeface="Barlow"/>
                <a:ea typeface="Barlow"/>
                <a:cs typeface="Barlow"/>
                <a:sym typeface="Barlow"/>
              </a:rPr>
              <a:t> Fit within an 11” wide x 20” long x 15” high (279mm x 508mm x 381mm) volume, as checked during inspection.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3.</a:t>
            </a:r>
            <a:r>
              <a:rPr lang="en" sz="1500">
                <a:latin typeface="Barlow"/>
                <a:ea typeface="Barlow"/>
                <a:cs typeface="Barlow"/>
                <a:sym typeface="Barlow"/>
              </a:rPr>
              <a:t> </a:t>
            </a:r>
            <a:r>
              <a:rPr lang="en" sz="1500">
                <a:highlight>
                  <a:srgbClr val="FFFF00"/>
                </a:highlight>
                <a:latin typeface="Barlow"/>
                <a:ea typeface="Barlow"/>
                <a:cs typeface="Barlow"/>
                <a:sym typeface="Barlow"/>
              </a:rPr>
              <a:t>Contacting the inside and/or top face of the field perimeter wall that is between goals 2 and 3</a:t>
            </a:r>
            <a:r>
              <a:rPr lang="en" sz="1500">
                <a:latin typeface="Barlow"/>
                <a:ea typeface="Barlow"/>
                <a:cs typeface="Barlow"/>
                <a:sym typeface="Barlow"/>
              </a:rPr>
              <a:t>. See Figure 18.</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4.</a:t>
            </a:r>
            <a:r>
              <a:rPr lang="en" sz="1500">
                <a:latin typeface="Barlow"/>
                <a:ea typeface="Barlow"/>
                <a:cs typeface="Barlow"/>
                <a:sym typeface="Barlow"/>
              </a:rPr>
              <a:t> Have no motors or other mechanisms in motion or “running” until the match begins.</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&lt;SG2&gt;  </a:t>
            </a:r>
            <a:r>
              <a:rPr lang="en" sz="1500">
                <a:highlight>
                  <a:srgbClr val="FFFF00"/>
                </a:highlight>
                <a:latin typeface="Barlow"/>
                <a:ea typeface="Barlow"/>
                <a:cs typeface="Barlow"/>
                <a:sym typeface="Barlow"/>
              </a:rPr>
              <a:t>Horizontal expansion is limited during a match.</a:t>
            </a:r>
            <a:r>
              <a:rPr lang="en" sz="1500">
                <a:latin typeface="Barlow"/>
                <a:ea typeface="Barlow"/>
                <a:cs typeface="Barlow"/>
                <a:sym typeface="Barlow"/>
              </a:rPr>
              <a:t> Robots may not expand horizontally beyond the 11” x 20” starting dimension limit at any time during a match.</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&lt;SG3&gt;  </a:t>
            </a:r>
            <a:r>
              <a:rPr lang="en" sz="1500">
                <a:latin typeface="Barlow"/>
                <a:ea typeface="Barlow"/>
                <a:cs typeface="Barlow"/>
                <a:sym typeface="Barlow"/>
              </a:rPr>
              <a:t>Keep blocks in the field. Blocks that leave the field during a match may be returned to the Supply Zone by a driver or referee.</a:t>
            </a:r>
            <a:r>
              <a:rPr lang="en" sz="1500">
                <a:highlight>
                  <a:srgbClr val="FFFF00"/>
                </a:highlight>
                <a:latin typeface="Barlow"/>
                <a:ea typeface="Barlow"/>
                <a:cs typeface="Barlow"/>
                <a:sym typeface="Barlow"/>
              </a:rPr>
              <a:t> Any blocks which remain outside of the field at the end of a match will be considered “in” the Supply Zone (i.e., the Supply Zone will not be eligible to be Cleared).</a:t>
            </a:r>
            <a:r>
              <a:rPr b="1" lang="en" sz="1500">
                <a:latin typeface="Barlow"/>
                <a:ea typeface="Barlow"/>
                <a:cs typeface="Barlow"/>
                <a:sym typeface="Barlow"/>
              </a:rPr>
              <a:t> </a:t>
            </a:r>
            <a:endParaRPr b="1" sz="1500">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07" name="Google Shape;207;p24"/>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nvSpPr>
        <p:spPr>
          <a:xfrm>
            <a:off x="577975" y="976325"/>
            <a:ext cx="6573000" cy="30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&lt;SG4&gt;  </a:t>
            </a:r>
            <a:r>
              <a:rPr lang="en" sz="1500">
                <a:latin typeface="Barlow"/>
                <a:ea typeface="Barlow"/>
                <a:cs typeface="Barlow"/>
                <a:sym typeface="Barlow"/>
              </a:rPr>
              <a:t>Blocks are randomly loaded in the Supply Zone. </a:t>
            </a:r>
            <a:r>
              <a:rPr lang="en" sz="1500">
                <a:highlight>
                  <a:srgbClr val="FFFF00"/>
                </a:highlight>
                <a:latin typeface="Barlow"/>
                <a:ea typeface="Barlow"/>
                <a:cs typeface="Barlow"/>
                <a:sym typeface="Barlow"/>
              </a:rPr>
              <a:t>Prior to each match, the Supply Zone will be filled randomly with eight (8) purple blocks and twenty-three (23) green blocks.</a:t>
            </a: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a.</a:t>
            </a:r>
            <a:r>
              <a:rPr lang="en" sz="1500">
                <a:latin typeface="Barlow"/>
                <a:ea typeface="Barlow"/>
                <a:cs typeface="Barlow"/>
                <a:sym typeface="Barlow"/>
              </a:rPr>
              <a:t> Blocks will be randomly mixed by a field reset volunteer and/or the head referee.</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b.</a:t>
            </a:r>
            <a:r>
              <a:rPr lang="en" sz="1500">
                <a:latin typeface="Barlow"/>
                <a:ea typeface="Barlow"/>
                <a:cs typeface="Barlow"/>
                <a:sym typeface="Barlow"/>
              </a:rPr>
              <a:t> </a:t>
            </a:r>
            <a:r>
              <a:rPr lang="en" sz="1500">
                <a:highlight>
                  <a:srgbClr val="FFFF00"/>
                </a:highlight>
                <a:latin typeface="Barlow"/>
                <a:ea typeface="Barlow"/>
                <a:cs typeface="Barlow"/>
                <a:sym typeface="Barlow"/>
              </a:rPr>
              <a:t>Blocks must be placed such that one face of each block is “flat” on the floor (i.e. not “stacked” or “tilted’).</a:t>
            </a:r>
            <a:r>
              <a:rPr lang="en" sz="1500">
                <a:latin typeface="Barlow"/>
                <a:ea typeface="Barlow"/>
                <a:cs typeface="Barlow"/>
                <a:sym typeface="Barlow"/>
              </a:rPr>
              <a:t> See images throughout this Game Manual for examples.</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c.</a:t>
            </a:r>
            <a:r>
              <a:rPr lang="en" sz="1500">
                <a:latin typeface="Barlow"/>
                <a:ea typeface="Barlow"/>
                <a:cs typeface="Barlow"/>
                <a:sym typeface="Barlow"/>
              </a:rPr>
              <a:t> </a:t>
            </a:r>
            <a:r>
              <a:rPr lang="en" sz="1500">
                <a:highlight>
                  <a:srgbClr val="FFFF00"/>
                </a:highlight>
                <a:latin typeface="Barlow"/>
                <a:ea typeface="Barlow"/>
                <a:cs typeface="Barlow"/>
                <a:sym typeface="Barlow"/>
              </a:rPr>
              <a:t>Team members may not touch blocks in the Supply Zone during pre-match setup.</a:t>
            </a:r>
            <a:r>
              <a:rPr lang="en" sz="1500">
                <a:latin typeface="Barlow"/>
                <a:ea typeface="Barlow"/>
                <a:cs typeface="Barlow"/>
                <a:sym typeface="Barlow"/>
              </a:rPr>
              <a:t> Any contact will result in a re-randomization of the Supply Zone by the head referee.</a:t>
            </a:r>
            <a:endParaRPr sz="1500">
              <a:latin typeface="Barlow"/>
              <a:ea typeface="Barlow"/>
              <a:cs typeface="Barlow"/>
              <a:sym typeface="Barlow"/>
            </a:endParaRPr>
          </a:p>
        </p:txBody>
      </p:sp>
      <p:sp>
        <p:nvSpPr>
          <p:cNvPr id="209" name="Google Shape;209;p24"/>
          <p:cNvSpPr/>
          <p:nvPr/>
        </p:nvSpPr>
        <p:spPr>
          <a:xfrm>
            <a:off x="577975" y="4192438"/>
            <a:ext cx="2279400" cy="4917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Violations</a:t>
            </a:r>
            <a:endParaRPr sz="1600">
              <a:latin typeface="Barlow"/>
              <a:ea typeface="Barlow"/>
              <a:cs typeface="Barlow"/>
              <a:sym typeface="Barlow"/>
            </a:endParaRPr>
          </a:p>
        </p:txBody>
      </p:sp>
      <p:sp>
        <p:nvSpPr>
          <p:cNvPr id="210" name="Google Shape;210;p24"/>
          <p:cNvSpPr txBox="1"/>
          <p:nvPr/>
        </p:nvSpPr>
        <p:spPr>
          <a:xfrm>
            <a:off x="577975" y="4852575"/>
            <a:ext cx="6573000" cy="2338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b="1" lang="en" sz="1500">
                <a:latin typeface="Barlow"/>
                <a:ea typeface="Barlow"/>
                <a:cs typeface="Barlow"/>
                <a:sym typeface="Barlow"/>
              </a:rPr>
              <a:t>Violation</a:t>
            </a:r>
            <a:r>
              <a:rPr lang="en" sz="1500">
                <a:latin typeface="Barlow"/>
                <a:ea typeface="Barlow"/>
                <a:cs typeface="Barlow"/>
                <a:sym typeface="Barlow"/>
              </a:rPr>
              <a:t> -  The act of breaking a rule in the Game Manual.</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b="1" lang="en" sz="1500">
                <a:latin typeface="Barlow"/>
                <a:ea typeface="Barlow"/>
                <a:cs typeface="Barlow"/>
                <a:sym typeface="Barlow"/>
              </a:rPr>
              <a:t>Minor Violation</a:t>
            </a:r>
            <a:r>
              <a:rPr lang="en" sz="1500">
                <a:latin typeface="Barlow"/>
                <a:ea typeface="Barlow"/>
                <a:cs typeface="Barlow"/>
                <a:sym typeface="Barlow"/>
              </a:rPr>
              <a:t> – A violation which does not result in a disqualification.</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b="1" lang="en" sz="1500">
                <a:latin typeface="Barlow"/>
                <a:ea typeface="Barlow"/>
                <a:cs typeface="Barlow"/>
                <a:sym typeface="Barlow"/>
              </a:rPr>
              <a:t>Major Violation</a:t>
            </a:r>
            <a:r>
              <a:rPr lang="en" sz="1500">
                <a:latin typeface="Barlow"/>
                <a:ea typeface="Barlow"/>
                <a:cs typeface="Barlow"/>
                <a:sym typeface="Barlow"/>
              </a:rPr>
              <a:t> – A violation which results in a disqualification.</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b="1" lang="en" sz="1500">
                <a:latin typeface="Barlow"/>
                <a:ea typeface="Barlow"/>
                <a:cs typeface="Barlow"/>
                <a:sym typeface="Barlow"/>
              </a:rPr>
              <a:t>Score Affecting</a:t>
            </a:r>
            <a:r>
              <a:rPr lang="en" sz="1500">
                <a:latin typeface="Barlow"/>
                <a:ea typeface="Barlow"/>
                <a:cs typeface="Barlow"/>
                <a:sym typeface="Barlow"/>
              </a:rPr>
              <a:t> – A violation which improves an alliance’s score at the end of the match.</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txBox="1"/>
          <p:nvPr/>
        </p:nvSpPr>
        <p:spPr>
          <a:xfrm>
            <a:off x="269425" y="821000"/>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GAME STRATEGIES</a:t>
            </a:r>
            <a:endParaRPr sz="3400">
              <a:latin typeface="Comfortaa"/>
              <a:ea typeface="Comfortaa"/>
              <a:cs typeface="Comfortaa"/>
              <a:sym typeface="Comfortaa"/>
            </a:endParaRPr>
          </a:p>
        </p:txBody>
      </p:sp>
      <p:cxnSp>
        <p:nvCxnSpPr>
          <p:cNvPr id="217" name="Google Shape;217;p25"/>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218" name="Google Shape;218;p25"/>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VEX IQ Full Volume</a:t>
            </a:r>
            <a:endParaRPr sz="1700">
              <a:latin typeface="Barlow"/>
              <a:ea typeface="Barlow"/>
              <a:cs typeface="Barlow"/>
              <a:sym typeface="Barlow"/>
            </a:endParaRPr>
          </a:p>
        </p:txBody>
      </p:sp>
      <p:cxnSp>
        <p:nvCxnSpPr>
          <p:cNvPr id="219" name="Google Shape;219;p25"/>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220" name="Google Shape;220;p25"/>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txBox="1"/>
          <p:nvPr/>
        </p:nvSpPr>
        <p:spPr>
          <a:xfrm>
            <a:off x="577828" y="215794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222" name="Google Shape;222;p25"/>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and </a:t>
            </a:r>
            <a:r>
              <a:rPr lang="en" sz="1500">
                <a:latin typeface="Barlow"/>
                <a:ea typeface="Barlow"/>
                <a:cs typeface="Barlow"/>
                <a:sym typeface="Barlow"/>
              </a:rPr>
              <a:t>develop</a:t>
            </a:r>
            <a:r>
              <a:rPr lang="en" sz="1500">
                <a:latin typeface="Barlow"/>
                <a:ea typeface="Barlow"/>
                <a:cs typeface="Barlow"/>
                <a:sym typeface="Barlow"/>
              </a:rPr>
              <a:t> </a:t>
            </a:r>
            <a:r>
              <a:rPr lang="en" sz="1500">
                <a:latin typeface="Barlow"/>
                <a:ea typeface="Barlow"/>
                <a:cs typeface="Barlow"/>
                <a:sym typeface="Barlow"/>
              </a:rPr>
              <a:t>strategies</a:t>
            </a:r>
            <a:r>
              <a:rPr lang="en" sz="1500">
                <a:latin typeface="Barlow"/>
                <a:ea typeface="Barlow"/>
                <a:cs typeface="Barlow"/>
                <a:sym typeface="Barlow"/>
              </a:rPr>
              <a:t> for this year’s game so we can learn the best ways to score a high number of points.</a:t>
            </a:r>
            <a:endParaRPr sz="1500">
              <a:latin typeface="Barlow"/>
              <a:ea typeface="Barlow"/>
              <a:cs typeface="Barlow"/>
              <a:sym typeface="Barlow"/>
            </a:endParaRPr>
          </a:p>
        </p:txBody>
      </p:sp>
      <p:sp>
        <p:nvSpPr>
          <p:cNvPr id="223" name="Google Shape;223;p25"/>
          <p:cNvSpPr txBox="1"/>
          <p:nvPr/>
        </p:nvSpPr>
        <p:spPr>
          <a:xfrm>
            <a:off x="577821" y="2880500"/>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Scoring Prioritization</a:t>
            </a:r>
            <a:endParaRPr sz="1500">
              <a:latin typeface="Barlow"/>
              <a:ea typeface="Barlow"/>
              <a:cs typeface="Barlow"/>
              <a:sym typeface="Barlow"/>
            </a:endParaRPr>
          </a:p>
        </p:txBody>
      </p:sp>
      <p:sp>
        <p:nvSpPr>
          <p:cNvPr id="224" name="Google Shape;224;p25"/>
          <p:cNvSpPr txBox="1"/>
          <p:nvPr/>
        </p:nvSpPr>
        <p:spPr>
          <a:xfrm>
            <a:off x="577975" y="3383904"/>
            <a:ext cx="6573000" cy="22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There are 7 ways to earn points in VIQC Full Volume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 pt from each block scored in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10 pts for each uniform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10 pts for every height level in the goal if </a:t>
            </a:r>
            <a:r>
              <a:rPr lang="en" sz="1500">
                <a:latin typeface="Barlow"/>
                <a:ea typeface="Barlow"/>
                <a:cs typeface="Barlow"/>
                <a:sym typeface="Barlow"/>
              </a:rPr>
              <a:t>all</a:t>
            </a:r>
            <a:r>
              <a:rPr lang="en" sz="1500">
                <a:latin typeface="Barlow"/>
                <a:ea typeface="Barlow"/>
                <a:cs typeface="Barlow"/>
                <a:sym typeface="Barlow"/>
              </a:rPr>
              <a:t> goal meet the level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20 pts for a cleared Supply Zone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5 pts for each red block removed from starting peg</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5/10 pts for a </a:t>
            </a:r>
            <a:r>
              <a:rPr lang="en" sz="1500">
                <a:latin typeface="Barlow"/>
                <a:ea typeface="Barlow"/>
                <a:cs typeface="Barlow"/>
                <a:sym typeface="Barlow"/>
              </a:rPr>
              <a:t>partially</a:t>
            </a:r>
            <a:r>
              <a:rPr lang="en" sz="1500">
                <a:latin typeface="Barlow"/>
                <a:ea typeface="Barlow"/>
                <a:cs typeface="Barlow"/>
                <a:sym typeface="Barlow"/>
              </a:rPr>
              <a:t>/fully parked robot (</a:t>
            </a:r>
            <a:r>
              <a:rPr lang="en" sz="1500">
                <a:latin typeface="Barlow"/>
                <a:ea typeface="Barlow"/>
                <a:cs typeface="Barlow"/>
                <a:sym typeface="Barlow"/>
              </a:rPr>
              <a:t>respectively</a:t>
            </a:r>
            <a:r>
              <a:rPr lang="en" sz="1500">
                <a:latin typeface="Barlow"/>
                <a:ea typeface="Barlow"/>
                <a:cs typeface="Barlow"/>
                <a:sym typeface="Barlow"/>
              </a:rPr>
              <a:t>)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10 pts for a double parked alliance</a:t>
            </a:r>
            <a:endParaRPr sz="1500">
              <a:latin typeface="Barlow"/>
              <a:ea typeface="Barlow"/>
              <a:cs typeface="Barlow"/>
              <a:sym typeface="Barlow"/>
            </a:endParaRPr>
          </a:p>
        </p:txBody>
      </p:sp>
      <p:pic>
        <p:nvPicPr>
          <p:cNvPr id="225" name="Google Shape;225;p25" title="Point Breakdown"/>
          <p:cNvPicPr preferRelativeResize="0"/>
          <p:nvPr/>
        </p:nvPicPr>
        <p:blipFill>
          <a:blip r:embed="rId3">
            <a:alphaModFix/>
          </a:blip>
          <a:stretch>
            <a:fillRect/>
          </a:stretch>
        </p:blipFill>
        <p:spPr>
          <a:xfrm>
            <a:off x="2795925" y="5789799"/>
            <a:ext cx="4482418" cy="3230902"/>
          </a:xfrm>
          <a:prstGeom prst="rect">
            <a:avLst/>
          </a:prstGeom>
          <a:noFill/>
          <a:ln cap="flat" cmpd="sng" w="19050">
            <a:solidFill>
              <a:schemeClr val="dk1"/>
            </a:solidFill>
            <a:prstDash val="solid"/>
            <a:round/>
            <a:headEnd len="sm" w="sm" type="none"/>
            <a:tailEnd len="sm" w="sm" type="none"/>
          </a:ln>
        </p:spPr>
      </p:pic>
      <p:sp>
        <p:nvSpPr>
          <p:cNvPr id="226" name="Google Shape;226;p25"/>
          <p:cNvSpPr txBox="1"/>
          <p:nvPr/>
        </p:nvSpPr>
        <p:spPr>
          <a:xfrm>
            <a:off x="577825" y="5789800"/>
            <a:ext cx="2118000" cy="40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Observations</a:t>
            </a:r>
            <a:endParaRPr sz="1500">
              <a:latin typeface="Barlow"/>
              <a:ea typeface="Barlow"/>
              <a:cs typeface="Barlow"/>
              <a:sym typeface="Barlow"/>
            </a:endParaRPr>
          </a:p>
        </p:txBody>
      </p:sp>
      <p:sp>
        <p:nvSpPr>
          <p:cNvPr id="227" name="Google Shape;227;p25"/>
          <p:cNvSpPr txBox="1"/>
          <p:nvPr/>
        </p:nvSpPr>
        <p:spPr>
          <a:xfrm>
            <a:off x="577975" y="6401500"/>
            <a:ext cx="2118000" cy="2244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A cleared Supply Zone is the task that awards the most points</a:t>
            </a:r>
            <a:endParaRPr sz="1500">
              <a:highlight>
                <a:srgbClr val="FFFF00"/>
              </a:highlight>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A block in the goal awards the least amount of points</a:t>
            </a:r>
            <a:endParaRPr sz="1500">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33" name="Google Shape;233;p26"/>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txBox="1"/>
          <p:nvPr/>
        </p:nvSpPr>
        <p:spPr>
          <a:xfrm>
            <a:off x="577825" y="10998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Total Points</a:t>
            </a:r>
            <a:endParaRPr sz="1500">
              <a:latin typeface="Barlow"/>
              <a:ea typeface="Barlow"/>
              <a:cs typeface="Barlow"/>
              <a:sym typeface="Barlow"/>
            </a:endParaRPr>
          </a:p>
        </p:txBody>
      </p:sp>
      <p:sp>
        <p:nvSpPr>
          <p:cNvPr id="235" name="Google Shape;235;p26"/>
          <p:cNvSpPr txBox="1"/>
          <p:nvPr/>
        </p:nvSpPr>
        <p:spPr>
          <a:xfrm>
            <a:off x="575575" y="1652350"/>
            <a:ext cx="6601200" cy="46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To find out the number of points that each task can award, we have to take into account that: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Up to 45 green blocks can fit in a single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Up to 13 purple blocks can fit in a single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Up to 2 red blocks can fit in a single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There are </a:t>
            </a:r>
            <a:r>
              <a:rPr lang="en" sz="1500">
                <a:latin typeface="Barlow"/>
                <a:ea typeface="Barlow"/>
                <a:cs typeface="Barlow"/>
                <a:sym typeface="Barlow"/>
              </a:rPr>
              <a:t>only 3 goals on the field</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We can </a:t>
            </a:r>
            <a:r>
              <a:rPr lang="en" sz="1500">
                <a:highlight>
                  <a:srgbClr val="FFFF00"/>
                </a:highlight>
                <a:latin typeface="Barlow"/>
                <a:ea typeface="Barlow"/>
                <a:cs typeface="Barlow"/>
                <a:sym typeface="Barlow"/>
              </a:rPr>
              <a:t>either</a:t>
            </a:r>
            <a:r>
              <a:rPr b="1" lang="en" sz="1500">
                <a:latin typeface="Barlow"/>
                <a:ea typeface="Barlow"/>
                <a:cs typeface="Barlow"/>
                <a:sym typeface="Barlow"/>
              </a:rPr>
              <a:t> </a:t>
            </a:r>
            <a:r>
              <a:rPr lang="en" sz="1500">
                <a:latin typeface="Barlow"/>
                <a:ea typeface="Barlow"/>
                <a:cs typeface="Barlow"/>
                <a:sym typeface="Barlow"/>
              </a:rPr>
              <a:t>partially park or fully park</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It is impossible to score all blocks on the field</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From this, we can calculate that the scenario that would award the most points </a:t>
            </a:r>
            <a:r>
              <a:rPr lang="en" sz="1500">
                <a:highlight>
                  <a:srgbClr val="FFFF00"/>
                </a:highlight>
                <a:latin typeface="Barlow"/>
                <a:ea typeface="Barlow"/>
                <a:cs typeface="Barlow"/>
                <a:sym typeface="Barlow"/>
              </a:rPr>
              <a:t>(without taking time into account)</a:t>
            </a:r>
            <a:r>
              <a:rPr lang="en" sz="1500">
                <a:latin typeface="Barlow"/>
                <a:ea typeface="Barlow"/>
                <a:cs typeface="Barlow"/>
                <a:sym typeface="Barlow"/>
              </a:rPr>
              <a:t> in a skills match is: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45 green blocks in 1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13 purple blocks in 1 goal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2 red blocks in 1 goal, but all 3 were knocked down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Robot is fully parked</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Cleared Supply Zone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Total is 165 pts. </a:t>
            </a:r>
            <a:endParaRPr sz="1500">
              <a:highlight>
                <a:srgbClr val="FFFF00"/>
              </a:highlight>
              <a:latin typeface="Barlow"/>
              <a:ea typeface="Barlow"/>
              <a:cs typeface="Barlow"/>
              <a:sym typeface="Barlow"/>
            </a:endParaRPr>
          </a:p>
        </p:txBody>
      </p:sp>
      <p:pic>
        <p:nvPicPr>
          <p:cNvPr id="236" name="Google Shape;236;p26" title="Chart"/>
          <p:cNvPicPr preferRelativeResize="0"/>
          <p:nvPr/>
        </p:nvPicPr>
        <p:blipFill>
          <a:blip r:embed="rId3">
            <a:alphaModFix/>
          </a:blip>
          <a:stretch>
            <a:fillRect/>
          </a:stretch>
        </p:blipFill>
        <p:spPr>
          <a:xfrm>
            <a:off x="2861600" y="6399400"/>
            <a:ext cx="4413474" cy="2557101"/>
          </a:xfrm>
          <a:prstGeom prst="rect">
            <a:avLst/>
          </a:prstGeom>
          <a:noFill/>
          <a:ln cap="flat" cmpd="sng" w="19050">
            <a:solidFill>
              <a:schemeClr val="dk1"/>
            </a:solidFill>
            <a:prstDash val="solid"/>
            <a:round/>
            <a:headEnd len="sm" w="sm" type="none"/>
            <a:tailEnd len="sm" w="sm" type="none"/>
          </a:ln>
        </p:spPr>
      </p:pic>
      <p:sp>
        <p:nvSpPr>
          <p:cNvPr id="237" name="Google Shape;237;p26"/>
          <p:cNvSpPr txBox="1"/>
          <p:nvPr/>
        </p:nvSpPr>
        <p:spPr>
          <a:xfrm>
            <a:off x="577825" y="6399400"/>
            <a:ext cx="2118000" cy="40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Observations</a:t>
            </a:r>
            <a:endParaRPr sz="1500">
              <a:latin typeface="Barlow"/>
              <a:ea typeface="Barlow"/>
              <a:cs typeface="Barlow"/>
              <a:sym typeface="Barlow"/>
            </a:endParaRPr>
          </a:p>
        </p:txBody>
      </p:sp>
      <p:sp>
        <p:nvSpPr>
          <p:cNvPr id="238" name="Google Shape;238;p26"/>
          <p:cNvSpPr txBox="1"/>
          <p:nvPr/>
        </p:nvSpPr>
        <p:spPr>
          <a:xfrm>
            <a:off x="577975" y="6858700"/>
            <a:ext cx="2118000" cy="2244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Scoring the blocks in the goals earns the most points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Parking earns the least points</a:t>
            </a:r>
            <a:endParaRPr sz="1500">
              <a:highlight>
                <a:srgbClr val="FFFF00"/>
              </a:highlight>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4" name="Google Shape;244;p27"/>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nvSpPr>
        <p:spPr>
          <a:xfrm>
            <a:off x="577825" y="10998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Scoring Strategies</a:t>
            </a:r>
            <a:endParaRPr sz="1500">
              <a:latin typeface="Barlow"/>
              <a:ea typeface="Barlow"/>
              <a:cs typeface="Barlow"/>
              <a:sym typeface="Barlow"/>
            </a:endParaRPr>
          </a:p>
        </p:txBody>
      </p:sp>
      <p:sp>
        <p:nvSpPr>
          <p:cNvPr id="246" name="Google Shape;246;p27"/>
          <p:cNvSpPr txBox="1"/>
          <p:nvPr/>
        </p:nvSpPr>
        <p:spPr>
          <a:xfrm>
            <a:off x="577925" y="1662051"/>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Barlow"/>
                <a:ea typeface="Barlow"/>
                <a:cs typeface="Barlow"/>
                <a:sym typeface="Barlow"/>
              </a:rPr>
              <a:t>Score 3 Red Blocks Across 2 Goals and 22 Green Blocks in 3rd Goal</a:t>
            </a:r>
            <a:endParaRPr b="1" sz="1500">
              <a:latin typeface="Barlow"/>
              <a:ea typeface="Barlow"/>
              <a:cs typeface="Barlow"/>
              <a:sym typeface="Barlow"/>
            </a:endParaRPr>
          </a:p>
        </p:txBody>
      </p:sp>
      <p:graphicFrame>
        <p:nvGraphicFramePr>
          <p:cNvPr id="247" name="Google Shape;247;p27"/>
          <p:cNvGraphicFramePr/>
          <p:nvPr/>
        </p:nvGraphicFramePr>
        <p:xfrm>
          <a:off x="577825" y="2086226"/>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2nd fill level bonus is achieved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2 uniform goals scored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80 points scored</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Time sensitive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Robot must have large storage to carry red blocks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Robot must be able to intake green cubes at a fast rate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48" name="Google Shape;248;p27"/>
          <p:cNvSpPr txBox="1"/>
          <p:nvPr/>
        </p:nvSpPr>
        <p:spPr>
          <a:xfrm>
            <a:off x="577925" y="3980453"/>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Score 2 Red Blocks in 1 Goal and 22 Green Blocks Across 2nd and 3rd Goal</a:t>
            </a:r>
            <a:endParaRPr b="1" sz="1500">
              <a:latin typeface="Barlow"/>
              <a:ea typeface="Barlow"/>
              <a:cs typeface="Barlow"/>
              <a:sym typeface="Barlow"/>
            </a:endParaRPr>
          </a:p>
          <a:p>
            <a:pPr indent="0" lvl="0" marL="0" rtl="0" algn="l">
              <a:spcBef>
                <a:spcPts val="0"/>
              </a:spcBef>
              <a:spcAft>
                <a:spcPts val="0"/>
              </a:spcAft>
              <a:buNone/>
            </a:pPr>
            <a:r>
              <a:t/>
            </a:r>
            <a:endParaRPr b="1" sz="1500">
              <a:latin typeface="Barlow"/>
              <a:ea typeface="Barlow"/>
              <a:cs typeface="Barlow"/>
              <a:sym typeface="Barlow"/>
            </a:endParaRPr>
          </a:p>
        </p:txBody>
      </p:sp>
      <p:graphicFrame>
        <p:nvGraphicFramePr>
          <p:cNvPr id="249" name="Google Shape;249;p27"/>
          <p:cNvGraphicFramePr/>
          <p:nvPr/>
        </p:nvGraphicFramePr>
        <p:xfrm>
          <a:off x="577825" y="4404628"/>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2nd fill level bonus is achieved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3 uniform goals scored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89 points scored</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Time sensitive</a:t>
                      </a:r>
                      <a:endParaRPr sz="1500">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Robot must have large storage to carry red blocks</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Robot must be able to intake green cubes at a fast rate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50" name="Google Shape;250;p27"/>
          <p:cNvSpPr txBox="1"/>
          <p:nvPr/>
        </p:nvSpPr>
        <p:spPr>
          <a:xfrm>
            <a:off x="577925" y="6298854"/>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Barlow"/>
                <a:ea typeface="Barlow"/>
                <a:cs typeface="Barlow"/>
                <a:sym typeface="Barlow"/>
              </a:rPr>
              <a:t>Score 3 Red Blocks Across 2 Goals and 6 Purple Blocks in 3rd Goal</a:t>
            </a:r>
            <a:endParaRPr b="1" sz="1500">
              <a:latin typeface="Barlow"/>
              <a:ea typeface="Barlow"/>
              <a:cs typeface="Barlow"/>
              <a:sym typeface="Barlow"/>
            </a:endParaRPr>
          </a:p>
        </p:txBody>
      </p:sp>
      <p:graphicFrame>
        <p:nvGraphicFramePr>
          <p:cNvPr id="251" name="Google Shape;251;p27"/>
          <p:cNvGraphicFramePr/>
          <p:nvPr/>
        </p:nvGraphicFramePr>
        <p:xfrm>
          <a:off x="577825" y="6723029"/>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2nd fill level bonus is achieved</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2 uniform goals scored</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Not time sensitive</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64 points scored</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Robot must have large storage to carry red blocks</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Scores low amount of points</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57" name="Google Shape;257;p28"/>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nvSpPr>
        <p:spPr>
          <a:xfrm>
            <a:off x="577925" y="1099954"/>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Barlow"/>
                <a:ea typeface="Barlow"/>
                <a:cs typeface="Barlow"/>
                <a:sym typeface="Barlow"/>
              </a:rPr>
              <a:t>Score 2 Red Blocks in 1 Goal and 6 Purple Blocks Across 2nd and 3rd Goal</a:t>
            </a:r>
            <a:endParaRPr b="1" sz="1500">
              <a:latin typeface="Barlow"/>
              <a:ea typeface="Barlow"/>
              <a:cs typeface="Barlow"/>
              <a:sym typeface="Barlow"/>
            </a:endParaRPr>
          </a:p>
        </p:txBody>
      </p:sp>
      <p:graphicFrame>
        <p:nvGraphicFramePr>
          <p:cNvPr id="259" name="Google Shape;259;p28"/>
          <p:cNvGraphicFramePr/>
          <p:nvPr/>
        </p:nvGraphicFramePr>
        <p:xfrm>
          <a:off x="577825" y="1524129"/>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2nd fill level bonus is achieved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3 uniform goals scored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Not time sensitive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73 points scored</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Robot must have large storage to carry red blocks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Scores average amount of points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60" name="Google Shape;260;p28"/>
          <p:cNvSpPr txBox="1"/>
          <p:nvPr/>
        </p:nvSpPr>
        <p:spPr>
          <a:xfrm>
            <a:off x="577925" y="3189755"/>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Score 6 Purple Blocks in 1 Goal and 22 Green Blocks Across 2nd and 3rd Goal</a:t>
            </a:r>
            <a:endParaRPr b="1" sz="1500">
              <a:latin typeface="Barlow"/>
              <a:ea typeface="Barlow"/>
              <a:cs typeface="Barlow"/>
              <a:sym typeface="Barlow"/>
            </a:endParaRPr>
          </a:p>
          <a:p>
            <a:pPr indent="0" lvl="0" marL="0" rtl="0" algn="l">
              <a:spcBef>
                <a:spcPts val="0"/>
              </a:spcBef>
              <a:spcAft>
                <a:spcPts val="0"/>
              </a:spcAft>
              <a:buNone/>
            </a:pPr>
            <a:r>
              <a:t/>
            </a:r>
            <a:endParaRPr b="1" sz="1500">
              <a:latin typeface="Barlow"/>
              <a:ea typeface="Barlow"/>
              <a:cs typeface="Barlow"/>
              <a:sym typeface="Barlow"/>
            </a:endParaRPr>
          </a:p>
        </p:txBody>
      </p:sp>
      <p:graphicFrame>
        <p:nvGraphicFramePr>
          <p:cNvPr id="261" name="Google Shape;261;p28"/>
          <p:cNvGraphicFramePr/>
          <p:nvPr/>
        </p:nvGraphicFramePr>
        <p:xfrm>
          <a:off x="577825" y="3613930"/>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2nd fill level bonus is achieved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3 uniform goals scored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93 points scored</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Time sensitive</a:t>
                      </a:r>
                      <a:endParaRPr sz="1500">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Robot must have intake(s) capable of intaking green AND purple blocks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62" name="Google Shape;262;p28"/>
          <p:cNvSpPr txBox="1"/>
          <p:nvPr/>
        </p:nvSpPr>
        <p:spPr>
          <a:xfrm>
            <a:off x="577925" y="5275100"/>
            <a:ext cx="6594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Barlow"/>
                <a:ea typeface="Barlow"/>
                <a:cs typeface="Barlow"/>
                <a:sym typeface="Barlow"/>
              </a:rPr>
              <a:t>Score 6 Purple Blocks Across 2 Goals and 22 Green Blocks in 3rd Goal</a:t>
            </a:r>
            <a:endParaRPr b="1" sz="1500">
              <a:latin typeface="Barlow"/>
              <a:ea typeface="Barlow"/>
              <a:cs typeface="Barlow"/>
              <a:sym typeface="Barlow"/>
            </a:endParaRPr>
          </a:p>
        </p:txBody>
      </p:sp>
      <p:graphicFrame>
        <p:nvGraphicFramePr>
          <p:cNvPr id="263" name="Google Shape;263;p28"/>
          <p:cNvGraphicFramePr/>
          <p:nvPr/>
        </p:nvGraphicFramePr>
        <p:xfrm>
          <a:off x="577825" y="5699275"/>
          <a:ext cx="3000000" cy="3000000"/>
        </p:xfrm>
        <a:graphic>
          <a:graphicData uri="http://schemas.openxmlformats.org/drawingml/2006/table">
            <a:tbl>
              <a:tblPr>
                <a:noFill/>
                <a:tableStyleId>{C5AEE19A-125E-4B76-8326-24A5E5953A1B}</a:tableStyleId>
              </a:tblPr>
              <a:tblGrid>
                <a:gridCol w="3297475"/>
                <a:gridCol w="3297475"/>
              </a:tblGrid>
              <a:tr h="34367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741350">
                <a:tc>
                  <a:txBody>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2nd fill level bonus is achieved</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3 uniform goals scored</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93 points scored</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T</a:t>
                      </a:r>
                      <a:r>
                        <a:rPr lang="en" sz="1500">
                          <a:solidFill>
                            <a:schemeClr val="dk1"/>
                          </a:solidFill>
                          <a:latin typeface="Barlow"/>
                          <a:ea typeface="Barlow"/>
                          <a:cs typeface="Barlow"/>
                          <a:sym typeface="Barlow"/>
                        </a:rPr>
                        <a:t>ime sensitive</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Robot must have intake(s) capable of intaking green AND purple blocks</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64" name="Google Shape;264;p28"/>
          <p:cNvSpPr txBox="1"/>
          <p:nvPr/>
        </p:nvSpPr>
        <p:spPr>
          <a:xfrm>
            <a:off x="577825" y="74244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Conclusion</a:t>
            </a:r>
            <a:endParaRPr sz="1500">
              <a:latin typeface="Barlow"/>
              <a:ea typeface="Barlow"/>
              <a:cs typeface="Barlow"/>
              <a:sym typeface="Barlow"/>
            </a:endParaRPr>
          </a:p>
        </p:txBody>
      </p:sp>
      <p:sp>
        <p:nvSpPr>
          <p:cNvPr id="265" name="Google Shape;265;p28"/>
          <p:cNvSpPr txBox="1"/>
          <p:nvPr/>
        </p:nvSpPr>
        <p:spPr>
          <a:xfrm>
            <a:off x="577850" y="7939100"/>
            <a:ext cx="65949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FFFF00"/>
                </a:highlight>
                <a:latin typeface="Barlow"/>
                <a:ea typeface="Barlow"/>
                <a:cs typeface="Barlow"/>
                <a:sym typeface="Barlow"/>
              </a:rPr>
              <a:t>Using Strategies #2, #5 and #6 will earn us the most points.</a:t>
            </a:r>
            <a:r>
              <a:rPr lang="en" sz="1500">
                <a:latin typeface="Barlow"/>
                <a:ea typeface="Barlow"/>
                <a:cs typeface="Barlow"/>
                <a:sym typeface="Barlow"/>
              </a:rPr>
              <a:t> </a:t>
            </a:r>
            <a:r>
              <a:rPr lang="en" sz="1500">
                <a:latin typeface="Barlow"/>
                <a:ea typeface="Barlow"/>
                <a:cs typeface="Barlow"/>
                <a:sym typeface="Barlow"/>
              </a:rPr>
              <a:t>However, they have negatives that may be challenging to solve. Strategy #3 earns the least points but has very little negatives.</a:t>
            </a:r>
            <a:endParaRPr sz="1500">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HERO BOT “BYTE”</a:t>
            </a:r>
            <a:endParaRPr sz="3400">
              <a:latin typeface="Comfortaa"/>
              <a:ea typeface="Comfortaa"/>
              <a:cs typeface="Comfortaa"/>
              <a:sym typeface="Comfortaa"/>
            </a:endParaRPr>
          </a:p>
        </p:txBody>
      </p:sp>
      <p:cxnSp>
        <p:nvCxnSpPr>
          <p:cNvPr id="272" name="Google Shape;272;p29"/>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273" name="Google Shape;273;p29"/>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VEX IQ Full Volume</a:t>
            </a:r>
            <a:endParaRPr sz="1700">
              <a:latin typeface="Barlow"/>
              <a:ea typeface="Barlow"/>
              <a:cs typeface="Barlow"/>
              <a:sym typeface="Barlow"/>
            </a:endParaRPr>
          </a:p>
        </p:txBody>
      </p:sp>
      <p:cxnSp>
        <p:nvCxnSpPr>
          <p:cNvPr id="274" name="Google Shape;274;p29"/>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275" name="Google Shape;275;p29"/>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txBox="1"/>
          <p:nvPr/>
        </p:nvSpPr>
        <p:spPr>
          <a:xfrm>
            <a:off x="461953" y="22548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277" name="Google Shape;277;p29"/>
          <p:cNvSpPr txBox="1"/>
          <p:nvPr/>
        </p:nvSpPr>
        <p:spPr>
          <a:xfrm>
            <a:off x="1715765" y="2148256"/>
            <a:ext cx="5498400" cy="4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analyze Hero Bot “Byte” so we can use its </a:t>
            </a:r>
            <a:r>
              <a:rPr lang="en" sz="1500">
                <a:latin typeface="Barlow"/>
                <a:ea typeface="Barlow"/>
                <a:cs typeface="Barlow"/>
                <a:sym typeface="Barlow"/>
              </a:rPr>
              <a:t>strengths</a:t>
            </a:r>
            <a:r>
              <a:rPr lang="en" sz="1500">
                <a:latin typeface="Barlow"/>
                <a:ea typeface="Barlow"/>
                <a:cs typeface="Barlow"/>
                <a:sym typeface="Barlow"/>
              </a:rPr>
              <a:t> and eliminate its weaknesses in </a:t>
            </a:r>
            <a:r>
              <a:rPr lang="en" sz="1500">
                <a:latin typeface="Barlow"/>
                <a:ea typeface="Barlow"/>
                <a:cs typeface="Barlow"/>
                <a:sym typeface="Barlow"/>
              </a:rPr>
              <a:t>our</a:t>
            </a:r>
            <a:r>
              <a:rPr lang="en" sz="1500">
                <a:latin typeface="Barlow"/>
                <a:ea typeface="Barlow"/>
                <a:cs typeface="Barlow"/>
                <a:sym typeface="Barlow"/>
              </a:rPr>
              <a:t> robot. </a:t>
            </a:r>
            <a:endParaRPr sz="1500">
              <a:latin typeface="Barlow"/>
              <a:ea typeface="Barlow"/>
              <a:cs typeface="Barlow"/>
              <a:sym typeface="Barlow"/>
            </a:endParaRPr>
          </a:p>
        </p:txBody>
      </p:sp>
      <p:pic>
        <p:nvPicPr>
          <p:cNvPr id="278" name="Google Shape;278;p29"/>
          <p:cNvPicPr preferRelativeResize="0"/>
          <p:nvPr/>
        </p:nvPicPr>
        <p:blipFill rotWithShape="1">
          <a:blip r:embed="rId3">
            <a:alphaModFix/>
          </a:blip>
          <a:srcRect b="15226" l="-2860" r="2859" t="8906"/>
          <a:stretch/>
        </p:blipFill>
        <p:spPr>
          <a:xfrm>
            <a:off x="1715775" y="3423175"/>
            <a:ext cx="4369175" cy="3314800"/>
          </a:xfrm>
          <a:prstGeom prst="rect">
            <a:avLst/>
          </a:prstGeom>
          <a:noFill/>
          <a:ln>
            <a:noFill/>
          </a:ln>
        </p:spPr>
      </p:pic>
      <p:sp>
        <p:nvSpPr>
          <p:cNvPr id="279" name="Google Shape;279;p29"/>
          <p:cNvSpPr txBox="1"/>
          <p:nvPr/>
        </p:nvSpPr>
        <p:spPr>
          <a:xfrm>
            <a:off x="2293344" y="2947500"/>
            <a:ext cx="36429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Barlow"/>
                <a:ea typeface="Barlow"/>
                <a:cs typeface="Barlow"/>
                <a:sym typeface="Barlow"/>
              </a:rPr>
              <a:t>Byte’s Structure and Gameplay</a:t>
            </a:r>
            <a:endParaRPr sz="1500">
              <a:latin typeface="Barlow"/>
              <a:ea typeface="Barlow"/>
              <a:cs typeface="Barlow"/>
              <a:sym typeface="Barlow"/>
            </a:endParaRPr>
          </a:p>
        </p:txBody>
      </p:sp>
      <p:sp>
        <p:nvSpPr>
          <p:cNvPr id="280" name="Google Shape;280;p29"/>
          <p:cNvSpPr/>
          <p:nvPr/>
        </p:nvSpPr>
        <p:spPr>
          <a:xfrm>
            <a:off x="453845" y="6819700"/>
            <a:ext cx="29118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Byte’s Structure</a:t>
            </a:r>
            <a:endParaRPr sz="1500">
              <a:latin typeface="Barlow"/>
              <a:ea typeface="Barlow"/>
              <a:cs typeface="Barlow"/>
              <a:sym typeface="Barlow"/>
            </a:endParaRPr>
          </a:p>
        </p:txBody>
      </p:sp>
      <p:sp>
        <p:nvSpPr>
          <p:cNvPr id="281" name="Google Shape;281;p29"/>
          <p:cNvSpPr/>
          <p:nvPr/>
        </p:nvSpPr>
        <p:spPr>
          <a:xfrm>
            <a:off x="408450" y="3546975"/>
            <a:ext cx="21075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Diagram of Byte</a:t>
            </a:r>
            <a:endParaRPr sz="1500">
              <a:latin typeface="Barlow"/>
              <a:ea typeface="Barlow"/>
              <a:cs typeface="Barlow"/>
              <a:sym typeface="Barlow"/>
            </a:endParaRPr>
          </a:p>
        </p:txBody>
      </p:sp>
      <p:sp>
        <p:nvSpPr>
          <p:cNvPr id="282" name="Google Shape;282;p29"/>
          <p:cNvSpPr txBox="1"/>
          <p:nvPr/>
        </p:nvSpPr>
        <p:spPr>
          <a:xfrm>
            <a:off x="427025" y="7306725"/>
            <a:ext cx="6777600" cy="17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highlight>
                  <a:srgbClr val="FFFF00"/>
                </a:highlight>
                <a:latin typeface="Barlow"/>
                <a:ea typeface="Barlow"/>
                <a:cs typeface="Barlow"/>
                <a:sym typeface="Barlow"/>
              </a:rPr>
              <a:t>Byte is made of three major subsystems; the drivetrain, arm, and intake.</a:t>
            </a:r>
            <a:r>
              <a:rPr lang="en" sz="1500">
                <a:latin typeface="Barlow"/>
                <a:ea typeface="Barlow"/>
                <a:cs typeface="Barlow"/>
                <a:sym typeface="Barlow"/>
              </a:rPr>
              <a:t> The drivetrain is made of 4 omni-wheels, two motorized in the back and two free spinning in the front. The arm simply turns clockwise or counterclockwise, with a 1:5 gear ratio to assist the motors. Lastly, </a:t>
            </a:r>
            <a:r>
              <a:rPr lang="en" sz="1500">
                <a:latin typeface="Barlow"/>
                <a:ea typeface="Barlow"/>
                <a:cs typeface="Barlow"/>
                <a:sym typeface="Barlow"/>
              </a:rPr>
              <a:t>the intake uses two motors to hold 2 green or 1 purple block. </a:t>
            </a:r>
            <a:r>
              <a:rPr lang="en" sz="1500">
                <a:highlight>
                  <a:srgbClr val="FFFF00"/>
                </a:highlight>
                <a:latin typeface="Barlow"/>
                <a:ea typeface="Barlow"/>
                <a:cs typeface="Barlow"/>
                <a:sym typeface="Barlow"/>
              </a:rPr>
              <a:t>Byte also uses a counterweight to balance the robot, and 2 sensors to assist with drive control or autonomous programming.</a:t>
            </a:r>
            <a:r>
              <a:rPr lang="en" sz="1500">
                <a:latin typeface="Barlow"/>
                <a:ea typeface="Barlow"/>
                <a:cs typeface="Barlow"/>
                <a:sym typeface="Barlow"/>
              </a:rPr>
              <a:t> </a:t>
            </a:r>
            <a:endParaRPr sz="1500">
              <a:latin typeface="Barlow"/>
              <a:ea typeface="Barlow"/>
              <a:cs typeface="Barlow"/>
              <a:sym typeface="Barlow"/>
            </a:endParaRPr>
          </a:p>
        </p:txBody>
      </p:sp>
      <p:sp>
        <p:nvSpPr>
          <p:cNvPr id="283" name="Google Shape;283;p29"/>
          <p:cNvSpPr/>
          <p:nvPr/>
        </p:nvSpPr>
        <p:spPr>
          <a:xfrm>
            <a:off x="427025" y="6273975"/>
            <a:ext cx="1433400" cy="24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Barlow"/>
                <a:ea typeface="Barlow"/>
                <a:cs typeface="Barlow"/>
                <a:sym typeface="Barlow"/>
              </a:rPr>
              <a:t>OMNI-WHEELS</a:t>
            </a:r>
            <a:endParaRPr sz="1500">
              <a:latin typeface="Barlow"/>
              <a:ea typeface="Barlow"/>
              <a:cs typeface="Barlow"/>
              <a:sym typeface="Barlow"/>
            </a:endParaRPr>
          </a:p>
        </p:txBody>
      </p:sp>
      <p:cxnSp>
        <p:nvCxnSpPr>
          <p:cNvPr id="284" name="Google Shape;284;p29"/>
          <p:cNvCxnSpPr>
            <a:stCxn id="283" idx="3"/>
          </p:cNvCxnSpPr>
          <p:nvPr/>
        </p:nvCxnSpPr>
        <p:spPr>
          <a:xfrm flipH="1" rot="10800000">
            <a:off x="1860425" y="6230775"/>
            <a:ext cx="358500" cy="166800"/>
          </a:xfrm>
          <a:prstGeom prst="straightConnector1">
            <a:avLst/>
          </a:prstGeom>
          <a:noFill/>
          <a:ln cap="flat" cmpd="sng" w="9525">
            <a:solidFill>
              <a:schemeClr val="dk1"/>
            </a:solidFill>
            <a:prstDash val="solid"/>
            <a:round/>
            <a:headEnd len="med" w="med" type="none"/>
            <a:tailEnd len="med" w="med" type="triangle"/>
          </a:ln>
        </p:spPr>
      </p:cxnSp>
      <p:cxnSp>
        <p:nvCxnSpPr>
          <p:cNvPr id="285" name="Google Shape;285;p29"/>
          <p:cNvCxnSpPr>
            <a:stCxn id="283" idx="3"/>
          </p:cNvCxnSpPr>
          <p:nvPr/>
        </p:nvCxnSpPr>
        <p:spPr>
          <a:xfrm flipH="1" rot="10800000">
            <a:off x="1860425" y="5660175"/>
            <a:ext cx="733500" cy="737400"/>
          </a:xfrm>
          <a:prstGeom prst="straightConnector1">
            <a:avLst/>
          </a:prstGeom>
          <a:noFill/>
          <a:ln cap="flat" cmpd="sng" w="9525">
            <a:solidFill>
              <a:schemeClr val="dk1"/>
            </a:solidFill>
            <a:prstDash val="solid"/>
            <a:round/>
            <a:headEnd len="med" w="med" type="none"/>
            <a:tailEnd len="med" w="med" type="triangle"/>
          </a:ln>
        </p:spPr>
      </p:cxnSp>
      <p:cxnSp>
        <p:nvCxnSpPr>
          <p:cNvPr id="286" name="Google Shape;286;p29"/>
          <p:cNvCxnSpPr>
            <a:stCxn id="283" idx="3"/>
          </p:cNvCxnSpPr>
          <p:nvPr/>
        </p:nvCxnSpPr>
        <p:spPr>
          <a:xfrm>
            <a:off x="1860425" y="6397575"/>
            <a:ext cx="1206300" cy="143100"/>
          </a:xfrm>
          <a:prstGeom prst="straightConnector1">
            <a:avLst/>
          </a:prstGeom>
          <a:noFill/>
          <a:ln cap="flat" cmpd="sng" w="9525">
            <a:solidFill>
              <a:schemeClr val="dk1"/>
            </a:solidFill>
            <a:prstDash val="solid"/>
            <a:round/>
            <a:headEnd len="med" w="med" type="none"/>
            <a:tailEnd len="med" w="med" type="triangle"/>
          </a:ln>
        </p:spPr>
      </p:cxnSp>
      <p:cxnSp>
        <p:nvCxnSpPr>
          <p:cNvPr id="287" name="Google Shape;287;p29"/>
          <p:cNvCxnSpPr/>
          <p:nvPr/>
        </p:nvCxnSpPr>
        <p:spPr>
          <a:xfrm flipH="1" rot="10800000">
            <a:off x="1860425" y="5937375"/>
            <a:ext cx="2347500" cy="460200"/>
          </a:xfrm>
          <a:prstGeom prst="straightConnector1">
            <a:avLst/>
          </a:prstGeom>
          <a:noFill/>
          <a:ln cap="flat" cmpd="sng" w="9525">
            <a:solidFill>
              <a:schemeClr val="dk1"/>
            </a:solidFill>
            <a:prstDash val="solid"/>
            <a:round/>
            <a:headEnd len="med" w="med" type="none"/>
            <a:tailEnd len="med" w="med" type="triangle"/>
          </a:ln>
        </p:spPr>
      </p:cxnSp>
      <p:sp>
        <p:nvSpPr>
          <p:cNvPr id="288" name="Google Shape;288;p29"/>
          <p:cNvSpPr/>
          <p:nvPr/>
        </p:nvSpPr>
        <p:spPr>
          <a:xfrm>
            <a:off x="469700" y="5006675"/>
            <a:ext cx="1390800" cy="24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Barlow"/>
                <a:ea typeface="Barlow"/>
                <a:cs typeface="Barlow"/>
                <a:sym typeface="Barlow"/>
              </a:rPr>
              <a:t>ARM-MOTORS</a:t>
            </a:r>
            <a:endParaRPr sz="1500">
              <a:latin typeface="Barlow"/>
              <a:ea typeface="Barlow"/>
              <a:cs typeface="Barlow"/>
              <a:sym typeface="Barlow"/>
            </a:endParaRPr>
          </a:p>
        </p:txBody>
      </p:sp>
      <p:sp>
        <p:nvSpPr>
          <p:cNvPr id="289" name="Google Shape;289;p29"/>
          <p:cNvSpPr/>
          <p:nvPr/>
        </p:nvSpPr>
        <p:spPr>
          <a:xfrm>
            <a:off x="1003275" y="4146450"/>
            <a:ext cx="1206300" cy="24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Barlow"/>
                <a:ea typeface="Barlow"/>
                <a:cs typeface="Barlow"/>
                <a:sym typeface="Barlow"/>
              </a:rPr>
              <a:t>GEAR RATIO</a:t>
            </a:r>
            <a:endParaRPr sz="1500">
              <a:latin typeface="Barlow"/>
              <a:ea typeface="Barlow"/>
              <a:cs typeface="Barlow"/>
              <a:sym typeface="Barlow"/>
            </a:endParaRPr>
          </a:p>
        </p:txBody>
      </p:sp>
      <p:cxnSp>
        <p:nvCxnSpPr>
          <p:cNvPr id="290" name="Google Shape;290;p29"/>
          <p:cNvCxnSpPr>
            <a:stCxn id="288" idx="3"/>
          </p:cNvCxnSpPr>
          <p:nvPr/>
        </p:nvCxnSpPr>
        <p:spPr>
          <a:xfrm flipH="1" rot="10800000">
            <a:off x="1860500" y="4991975"/>
            <a:ext cx="717300" cy="138300"/>
          </a:xfrm>
          <a:prstGeom prst="straightConnector1">
            <a:avLst/>
          </a:prstGeom>
          <a:noFill/>
          <a:ln cap="flat" cmpd="sng" w="9525">
            <a:solidFill>
              <a:schemeClr val="dk1"/>
            </a:solidFill>
            <a:prstDash val="solid"/>
            <a:round/>
            <a:headEnd len="med" w="med" type="none"/>
            <a:tailEnd len="med" w="med" type="triangle"/>
          </a:ln>
        </p:spPr>
      </p:cxnSp>
      <p:cxnSp>
        <p:nvCxnSpPr>
          <p:cNvPr id="291" name="Google Shape;291;p29"/>
          <p:cNvCxnSpPr>
            <a:stCxn id="289" idx="3"/>
          </p:cNvCxnSpPr>
          <p:nvPr/>
        </p:nvCxnSpPr>
        <p:spPr>
          <a:xfrm>
            <a:off x="2209575" y="4270050"/>
            <a:ext cx="645300" cy="53400"/>
          </a:xfrm>
          <a:prstGeom prst="straightConnector1">
            <a:avLst/>
          </a:prstGeom>
          <a:noFill/>
          <a:ln cap="flat" cmpd="sng" w="9525">
            <a:solidFill>
              <a:schemeClr val="dk1"/>
            </a:solidFill>
            <a:prstDash val="solid"/>
            <a:round/>
            <a:headEnd len="med" w="med" type="none"/>
            <a:tailEnd len="med" w="med" type="triangle"/>
          </a:ln>
        </p:spPr>
      </p:cxnSp>
      <p:sp>
        <p:nvSpPr>
          <p:cNvPr id="292" name="Google Shape;292;p29"/>
          <p:cNvSpPr/>
          <p:nvPr/>
        </p:nvSpPr>
        <p:spPr>
          <a:xfrm>
            <a:off x="5437675" y="3660325"/>
            <a:ext cx="17274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INTAKE</a:t>
            </a:r>
            <a:r>
              <a:rPr lang="en" sz="1500">
                <a:latin typeface="Barlow"/>
                <a:ea typeface="Barlow"/>
                <a:cs typeface="Barlow"/>
                <a:sym typeface="Barlow"/>
              </a:rPr>
              <a:t>-MOTORS</a:t>
            </a:r>
            <a:endParaRPr sz="1500">
              <a:latin typeface="Barlow"/>
              <a:ea typeface="Barlow"/>
              <a:cs typeface="Barlow"/>
              <a:sym typeface="Barlow"/>
            </a:endParaRPr>
          </a:p>
        </p:txBody>
      </p:sp>
      <p:cxnSp>
        <p:nvCxnSpPr>
          <p:cNvPr id="293" name="Google Shape;293;p29"/>
          <p:cNvCxnSpPr>
            <a:stCxn id="292" idx="1"/>
          </p:cNvCxnSpPr>
          <p:nvPr/>
        </p:nvCxnSpPr>
        <p:spPr>
          <a:xfrm flipH="1">
            <a:off x="3425275" y="3783925"/>
            <a:ext cx="2012400" cy="800400"/>
          </a:xfrm>
          <a:prstGeom prst="straightConnector1">
            <a:avLst/>
          </a:prstGeom>
          <a:noFill/>
          <a:ln cap="flat" cmpd="sng" w="9525">
            <a:solidFill>
              <a:schemeClr val="dk1"/>
            </a:solidFill>
            <a:prstDash val="solid"/>
            <a:round/>
            <a:headEnd len="med" w="med" type="none"/>
            <a:tailEnd len="med" w="med" type="triangle"/>
          </a:ln>
        </p:spPr>
      </p:cxnSp>
      <p:sp>
        <p:nvSpPr>
          <p:cNvPr id="294" name="Google Shape;294;p29"/>
          <p:cNvSpPr/>
          <p:nvPr/>
        </p:nvSpPr>
        <p:spPr>
          <a:xfrm>
            <a:off x="6193925" y="4270050"/>
            <a:ext cx="1206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STORAGE</a:t>
            </a:r>
            <a:endParaRPr sz="1500">
              <a:latin typeface="Barlow"/>
              <a:ea typeface="Barlow"/>
              <a:cs typeface="Barlow"/>
              <a:sym typeface="Barlow"/>
            </a:endParaRPr>
          </a:p>
        </p:txBody>
      </p:sp>
      <p:cxnSp>
        <p:nvCxnSpPr>
          <p:cNvPr id="295" name="Google Shape;295;p29"/>
          <p:cNvCxnSpPr>
            <a:stCxn id="294" idx="1"/>
          </p:cNvCxnSpPr>
          <p:nvPr/>
        </p:nvCxnSpPr>
        <p:spPr>
          <a:xfrm flipH="1">
            <a:off x="5740325" y="4393650"/>
            <a:ext cx="453600" cy="826500"/>
          </a:xfrm>
          <a:prstGeom prst="straightConnector1">
            <a:avLst/>
          </a:prstGeom>
          <a:noFill/>
          <a:ln cap="flat" cmpd="sng" w="9525">
            <a:solidFill>
              <a:schemeClr val="dk1"/>
            </a:solidFill>
            <a:prstDash val="solid"/>
            <a:round/>
            <a:headEnd len="med" w="med" type="none"/>
            <a:tailEnd len="med" w="med" type="triangle"/>
          </a:ln>
        </p:spPr>
      </p:cxnSp>
      <p:sp>
        <p:nvSpPr>
          <p:cNvPr id="296" name="Google Shape;296;p29"/>
          <p:cNvSpPr/>
          <p:nvPr/>
        </p:nvSpPr>
        <p:spPr>
          <a:xfrm>
            <a:off x="4207925" y="6737975"/>
            <a:ext cx="172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COUNTERWEIGHT</a:t>
            </a:r>
            <a:endParaRPr sz="1500">
              <a:latin typeface="Barlow"/>
              <a:ea typeface="Barlow"/>
              <a:cs typeface="Barlow"/>
              <a:sym typeface="Barlow"/>
            </a:endParaRPr>
          </a:p>
        </p:txBody>
      </p:sp>
      <p:cxnSp>
        <p:nvCxnSpPr>
          <p:cNvPr id="297" name="Google Shape;297;p29"/>
          <p:cNvCxnSpPr>
            <a:stCxn id="296" idx="0"/>
          </p:cNvCxnSpPr>
          <p:nvPr/>
        </p:nvCxnSpPr>
        <p:spPr>
          <a:xfrm rot="10800000">
            <a:off x="4044875" y="6116675"/>
            <a:ext cx="1027200" cy="621300"/>
          </a:xfrm>
          <a:prstGeom prst="straightConnector1">
            <a:avLst/>
          </a:prstGeom>
          <a:noFill/>
          <a:ln cap="flat" cmpd="sng" w="9525">
            <a:solidFill>
              <a:schemeClr val="dk1"/>
            </a:solidFill>
            <a:prstDash val="solid"/>
            <a:round/>
            <a:headEnd len="med" w="med" type="none"/>
            <a:tailEnd len="med" w="med" type="triangle"/>
          </a:ln>
        </p:spPr>
      </p:cxnSp>
      <p:sp>
        <p:nvSpPr>
          <p:cNvPr id="298" name="Google Shape;298;p29"/>
          <p:cNvSpPr/>
          <p:nvPr/>
        </p:nvSpPr>
        <p:spPr>
          <a:xfrm>
            <a:off x="5437225" y="6139825"/>
            <a:ext cx="172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SENSORS</a:t>
            </a:r>
            <a:endParaRPr sz="1500">
              <a:latin typeface="Barlow"/>
              <a:ea typeface="Barlow"/>
              <a:cs typeface="Barlow"/>
              <a:sym typeface="Barlow"/>
            </a:endParaRPr>
          </a:p>
        </p:txBody>
      </p:sp>
      <p:cxnSp>
        <p:nvCxnSpPr>
          <p:cNvPr id="299" name="Google Shape;299;p29"/>
          <p:cNvCxnSpPr>
            <a:stCxn id="298" idx="1"/>
          </p:cNvCxnSpPr>
          <p:nvPr/>
        </p:nvCxnSpPr>
        <p:spPr>
          <a:xfrm rot="10800000">
            <a:off x="4680625" y="6263425"/>
            <a:ext cx="756600" cy="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29"/>
          <p:cNvCxnSpPr>
            <a:stCxn id="298" idx="1"/>
          </p:cNvCxnSpPr>
          <p:nvPr/>
        </p:nvCxnSpPr>
        <p:spPr>
          <a:xfrm rot="10800000">
            <a:off x="5169625" y="5432125"/>
            <a:ext cx="267600" cy="831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306" name="Google Shape;306;p30"/>
          <p:cNvSpPr txBox="1"/>
          <p:nvPr/>
        </p:nvSpPr>
        <p:spPr>
          <a:xfrm>
            <a:off x="2252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txBox="1"/>
          <p:nvPr/>
        </p:nvSpPr>
        <p:spPr>
          <a:xfrm>
            <a:off x="453850" y="3096425"/>
            <a:ext cx="47106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Analysis</a:t>
            </a:r>
            <a:r>
              <a:rPr lang="en" sz="1500">
                <a:latin typeface="Barlow"/>
                <a:ea typeface="Barlow"/>
                <a:cs typeface="Barlow"/>
                <a:sym typeface="Barlow"/>
              </a:rPr>
              <a:t> of Byte’s Major </a:t>
            </a:r>
            <a:r>
              <a:rPr lang="en" sz="1500">
                <a:latin typeface="Barlow"/>
                <a:ea typeface="Barlow"/>
                <a:cs typeface="Barlow"/>
                <a:sym typeface="Barlow"/>
              </a:rPr>
              <a:t>Subsystems</a:t>
            </a:r>
            <a:endParaRPr sz="1500">
              <a:latin typeface="Barlow"/>
              <a:ea typeface="Barlow"/>
              <a:cs typeface="Barlow"/>
              <a:sym typeface="Barlow"/>
            </a:endParaRPr>
          </a:p>
        </p:txBody>
      </p:sp>
      <p:graphicFrame>
        <p:nvGraphicFramePr>
          <p:cNvPr id="308" name="Google Shape;308;p30"/>
          <p:cNvGraphicFramePr/>
          <p:nvPr/>
        </p:nvGraphicFramePr>
        <p:xfrm>
          <a:off x="453850" y="4636971"/>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Turns quickly</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Aligns with field perfectly</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High Control over driving</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Center of gravity is dislocated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Low Speed</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09" name="Google Shape;309;p30"/>
          <p:cNvSpPr/>
          <p:nvPr/>
        </p:nvSpPr>
        <p:spPr>
          <a:xfrm>
            <a:off x="453845" y="3885171"/>
            <a:ext cx="29118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a:t>
            </a:r>
            <a:endParaRPr sz="1500">
              <a:latin typeface="Barlow"/>
              <a:ea typeface="Barlow"/>
              <a:cs typeface="Barlow"/>
              <a:sym typeface="Barlow"/>
            </a:endParaRPr>
          </a:p>
        </p:txBody>
      </p:sp>
      <p:graphicFrame>
        <p:nvGraphicFramePr>
          <p:cNvPr id="310" name="Google Shape;310;p30"/>
          <p:cNvGraphicFramePr/>
          <p:nvPr/>
        </p:nvGraphicFramePr>
        <p:xfrm>
          <a:off x="453850" y="7408363"/>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157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Can reach into Supply Zone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Has high torque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Can </a:t>
                      </a:r>
                      <a:r>
                        <a:rPr lang="en" sz="1500">
                          <a:latin typeface="Barlow"/>
                          <a:ea typeface="Barlow"/>
                          <a:cs typeface="Barlow"/>
                          <a:sym typeface="Barlow"/>
                        </a:rPr>
                        <a:t>reach</a:t>
                      </a:r>
                      <a:r>
                        <a:rPr lang="en" sz="1500">
                          <a:latin typeface="Barlow"/>
                          <a:ea typeface="Barlow"/>
                          <a:cs typeface="Barlow"/>
                          <a:sym typeface="Barlow"/>
                        </a:rPr>
                        <a:t> to top of goals</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Can’t reach far into Supply Zone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Can’t fully park the robot</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11" name="Google Shape;311;p30"/>
          <p:cNvSpPr/>
          <p:nvPr/>
        </p:nvSpPr>
        <p:spPr>
          <a:xfrm>
            <a:off x="453845" y="6640288"/>
            <a:ext cx="29118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Arm</a:t>
            </a:r>
            <a:endParaRPr sz="1500">
              <a:latin typeface="Barlow"/>
              <a:ea typeface="Barlow"/>
              <a:cs typeface="Barlow"/>
              <a:sym typeface="Barlow"/>
            </a:endParaRPr>
          </a:p>
        </p:txBody>
      </p:sp>
      <p:sp>
        <p:nvSpPr>
          <p:cNvPr id="312" name="Google Shape;312;p30"/>
          <p:cNvSpPr/>
          <p:nvPr/>
        </p:nvSpPr>
        <p:spPr>
          <a:xfrm>
            <a:off x="453850" y="1130275"/>
            <a:ext cx="29118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Byte’s Gameplay</a:t>
            </a:r>
            <a:endParaRPr sz="1500">
              <a:latin typeface="Barlow"/>
              <a:ea typeface="Barlow"/>
              <a:cs typeface="Barlow"/>
              <a:sym typeface="Barlow"/>
            </a:endParaRPr>
          </a:p>
        </p:txBody>
      </p:sp>
      <p:sp>
        <p:nvSpPr>
          <p:cNvPr id="313" name="Google Shape;313;p30"/>
          <p:cNvSpPr txBox="1"/>
          <p:nvPr/>
        </p:nvSpPr>
        <p:spPr>
          <a:xfrm>
            <a:off x="453875" y="1581300"/>
            <a:ext cx="6594900" cy="12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Because we don’t have access to what Byte’s intended gameplay was, we are going to infer </a:t>
            </a:r>
            <a:r>
              <a:rPr lang="en" sz="1500">
                <a:latin typeface="Barlow"/>
                <a:ea typeface="Barlow"/>
                <a:cs typeface="Barlow"/>
                <a:sym typeface="Barlow"/>
              </a:rPr>
              <a:t>from</a:t>
            </a:r>
            <a:r>
              <a:rPr lang="en" sz="1500">
                <a:latin typeface="Barlow"/>
                <a:ea typeface="Barlow"/>
                <a:cs typeface="Barlow"/>
                <a:sym typeface="Barlow"/>
              </a:rPr>
              <a:t> the the structure of Byte. Byte’s gameplay is very simple.</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highlight>
                  <a:srgbClr val="FFFF00"/>
                </a:highlight>
                <a:latin typeface="Barlow"/>
                <a:ea typeface="Barlow"/>
                <a:cs typeface="Barlow"/>
                <a:sym typeface="Barlow"/>
              </a:rPr>
              <a:t>Byte simply grabs 1 purple or 2 green blocks from the </a:t>
            </a:r>
            <a:r>
              <a:rPr lang="en" sz="1500">
                <a:highlight>
                  <a:srgbClr val="FFFF00"/>
                </a:highlight>
                <a:latin typeface="Barlow"/>
                <a:ea typeface="Barlow"/>
                <a:cs typeface="Barlow"/>
                <a:sym typeface="Barlow"/>
              </a:rPr>
              <a:t>field</a:t>
            </a:r>
            <a:r>
              <a:rPr lang="en" sz="1500">
                <a:highlight>
                  <a:srgbClr val="FFFF00"/>
                </a:highlight>
                <a:latin typeface="Barlow"/>
                <a:ea typeface="Barlow"/>
                <a:cs typeface="Barlow"/>
                <a:sym typeface="Barlow"/>
              </a:rPr>
              <a:t> and scores the blocks </a:t>
            </a:r>
            <a:r>
              <a:rPr lang="en" sz="1500">
                <a:highlight>
                  <a:srgbClr val="FFFF00"/>
                </a:highlight>
                <a:latin typeface="Barlow"/>
                <a:ea typeface="Barlow"/>
                <a:cs typeface="Barlow"/>
                <a:sym typeface="Barlow"/>
              </a:rPr>
              <a:t>repeatedly</a:t>
            </a:r>
            <a:r>
              <a:rPr lang="en" sz="1500">
                <a:highlight>
                  <a:srgbClr val="FFFF00"/>
                </a:highlight>
                <a:latin typeface="Barlow"/>
                <a:ea typeface="Barlow"/>
                <a:cs typeface="Barlow"/>
                <a:sym typeface="Barlow"/>
              </a:rPr>
              <a:t>. At the end of the match, Byte can partially park.</a:t>
            </a:r>
            <a:endParaRPr sz="1500">
              <a:highlight>
                <a:srgbClr val="FFFF00"/>
              </a:highlight>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319" name="Google Shape;319;p31"/>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53845" y="1139038"/>
            <a:ext cx="29118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Intake</a:t>
            </a:r>
            <a:endParaRPr sz="1500">
              <a:latin typeface="Barlow"/>
              <a:ea typeface="Barlow"/>
              <a:cs typeface="Barlow"/>
              <a:sym typeface="Barlow"/>
            </a:endParaRPr>
          </a:p>
        </p:txBody>
      </p:sp>
      <p:graphicFrame>
        <p:nvGraphicFramePr>
          <p:cNvPr id="321" name="Google Shape;321;p31"/>
          <p:cNvGraphicFramePr/>
          <p:nvPr/>
        </p:nvGraphicFramePr>
        <p:xfrm>
          <a:off x="453850" y="1823113"/>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157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Can grab from the Supply Zone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Grabs and releases blocks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Can only grab a few blocks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Can’t grab red blocks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22" name="Google Shape;322;p31"/>
          <p:cNvSpPr txBox="1"/>
          <p:nvPr/>
        </p:nvSpPr>
        <p:spPr>
          <a:xfrm>
            <a:off x="453850" y="3704000"/>
            <a:ext cx="29118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Barlow"/>
                <a:ea typeface="Barlow"/>
                <a:cs typeface="Barlow"/>
                <a:sym typeface="Barlow"/>
              </a:rPr>
              <a:t>Conclusion</a:t>
            </a:r>
            <a:endParaRPr sz="1500">
              <a:latin typeface="Barlow"/>
              <a:ea typeface="Barlow"/>
              <a:cs typeface="Barlow"/>
              <a:sym typeface="Barlow"/>
            </a:endParaRPr>
          </a:p>
        </p:txBody>
      </p:sp>
      <p:sp>
        <p:nvSpPr>
          <p:cNvPr id="323" name="Google Shape;323;p31"/>
          <p:cNvSpPr txBox="1"/>
          <p:nvPr/>
        </p:nvSpPr>
        <p:spPr>
          <a:xfrm>
            <a:off x="453875" y="4260822"/>
            <a:ext cx="6594900" cy="205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Our goal was to analyze Byte so we can use it’s </a:t>
            </a:r>
            <a:r>
              <a:rPr lang="en" sz="1500">
                <a:latin typeface="Barlow"/>
                <a:ea typeface="Barlow"/>
                <a:cs typeface="Barlow"/>
                <a:sym typeface="Barlow"/>
              </a:rPr>
              <a:t>strengths</a:t>
            </a:r>
            <a:r>
              <a:rPr lang="en" sz="1500">
                <a:latin typeface="Barlow"/>
                <a:ea typeface="Barlow"/>
                <a:cs typeface="Barlow"/>
                <a:sym typeface="Barlow"/>
              </a:rPr>
              <a:t> and eliminate it’s weaknesses in out robot. </a:t>
            </a:r>
            <a:r>
              <a:rPr lang="en" sz="1500">
                <a:highlight>
                  <a:srgbClr val="FFFF00"/>
                </a:highlight>
                <a:latin typeface="Barlow"/>
                <a:ea typeface="Barlow"/>
                <a:cs typeface="Barlow"/>
                <a:sym typeface="Barlow"/>
              </a:rPr>
              <a:t>After looking at Byte’s structure and gameplay, we come to see that Byte’s drivetrain might be very helpful in the game, </a:t>
            </a:r>
            <a:r>
              <a:rPr lang="en" sz="1500">
                <a:highlight>
                  <a:srgbClr val="FFFF00"/>
                </a:highlight>
                <a:latin typeface="Barlow"/>
                <a:ea typeface="Barlow"/>
                <a:cs typeface="Barlow"/>
                <a:sym typeface="Barlow"/>
              </a:rPr>
              <a:t>because the</a:t>
            </a:r>
            <a:r>
              <a:rPr lang="en" sz="1500">
                <a:highlight>
                  <a:srgbClr val="FFFF00"/>
                </a:highlight>
                <a:latin typeface="Barlow"/>
                <a:ea typeface="Barlow"/>
                <a:cs typeface="Barlow"/>
                <a:sym typeface="Barlow"/>
              </a:rPr>
              <a:t> high agility and low speed can help navigate through the cramped field.</a:t>
            </a:r>
            <a:r>
              <a:rPr lang="en" sz="1500">
                <a:latin typeface="Barlow"/>
                <a:ea typeface="Barlow"/>
                <a:cs typeface="Barlow"/>
                <a:sym typeface="Barlow"/>
              </a:rPr>
              <a:t> On the </a:t>
            </a:r>
            <a:r>
              <a:rPr lang="en" sz="1500">
                <a:latin typeface="Barlow"/>
                <a:ea typeface="Barlow"/>
                <a:cs typeface="Barlow"/>
                <a:sym typeface="Barlow"/>
              </a:rPr>
              <a:t>other hand</a:t>
            </a:r>
            <a:r>
              <a:rPr lang="en" sz="1500">
                <a:latin typeface="Barlow"/>
                <a:ea typeface="Barlow"/>
                <a:cs typeface="Barlow"/>
                <a:sym typeface="Barlow"/>
              </a:rPr>
              <a:t>, the arm and intake won’t be very helpful because of the </a:t>
            </a:r>
            <a:r>
              <a:rPr lang="en" sz="1500">
                <a:latin typeface="Barlow"/>
                <a:ea typeface="Barlow"/>
                <a:cs typeface="Barlow"/>
                <a:sym typeface="Barlow"/>
              </a:rPr>
              <a:t>inefficient</a:t>
            </a:r>
            <a:r>
              <a:rPr lang="en" sz="1500">
                <a:latin typeface="Barlow"/>
                <a:ea typeface="Barlow"/>
                <a:cs typeface="Barlow"/>
                <a:sym typeface="Barlow"/>
              </a:rPr>
              <a:t> gameplay that is used by these mechanisms. </a:t>
            </a:r>
            <a:r>
              <a:rPr lang="en" sz="1500">
                <a:highlight>
                  <a:srgbClr val="FFFF00"/>
                </a:highlight>
                <a:latin typeface="Barlow"/>
                <a:ea typeface="Barlow"/>
                <a:cs typeface="Barlow"/>
                <a:sym typeface="Barlow"/>
              </a:rPr>
              <a:t>All in all, Hero Bot  Byte is great </a:t>
            </a:r>
            <a:r>
              <a:rPr lang="en" sz="1500">
                <a:highlight>
                  <a:srgbClr val="FFFF00"/>
                </a:highlight>
                <a:latin typeface="Barlow"/>
                <a:ea typeface="Barlow"/>
                <a:cs typeface="Barlow"/>
                <a:sym typeface="Barlow"/>
              </a:rPr>
              <a:t>starting</a:t>
            </a:r>
            <a:r>
              <a:rPr lang="en" sz="1500">
                <a:highlight>
                  <a:srgbClr val="FFFF00"/>
                </a:highlight>
                <a:latin typeface="Barlow"/>
                <a:ea typeface="Barlow"/>
                <a:cs typeface="Barlow"/>
                <a:sym typeface="Barlow"/>
              </a:rPr>
              <a:t> point, but definity not our go-to bot.</a:t>
            </a:r>
            <a:r>
              <a:rPr lang="en" sz="1500">
                <a:latin typeface="Barlow"/>
                <a:ea typeface="Barlow"/>
                <a:cs typeface="Barlow"/>
                <a:sym typeface="Barlow"/>
              </a:rPr>
              <a:t> </a:t>
            </a:r>
            <a:endParaRPr sz="1500">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228600" y="748725"/>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14"/>
          <p:cNvCxnSpPr>
            <a:endCxn id="62" idx="1"/>
          </p:cNvCxnSpPr>
          <p:nvPr/>
        </p:nvCxnSpPr>
        <p:spPr>
          <a:xfrm>
            <a:off x="228810" y="1780125"/>
            <a:ext cx="2549700" cy="300"/>
          </a:xfrm>
          <a:prstGeom prst="straightConnector1">
            <a:avLst/>
          </a:prstGeom>
          <a:noFill/>
          <a:ln cap="flat" cmpd="sng" w="19050">
            <a:solidFill>
              <a:schemeClr val="dk1"/>
            </a:solidFill>
            <a:prstDash val="solid"/>
            <a:round/>
            <a:headEnd len="med" w="med" type="none"/>
            <a:tailEnd len="med" w="med" type="none"/>
          </a:ln>
        </p:spPr>
      </p:cxnSp>
      <p:sp>
        <p:nvSpPr>
          <p:cNvPr id="63" name="Google Shape;63;p14"/>
          <p:cNvSpPr txBox="1"/>
          <p:nvPr/>
        </p:nvSpPr>
        <p:spPr>
          <a:xfrm>
            <a:off x="1484900" y="748725"/>
            <a:ext cx="4821600" cy="103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latin typeface="Comfortaa"/>
                <a:ea typeface="Comfortaa"/>
                <a:cs typeface="Comfortaa"/>
                <a:sym typeface="Comfortaa"/>
              </a:rPr>
              <a:t>THE TEAM</a:t>
            </a:r>
            <a:endParaRPr sz="3500">
              <a:latin typeface="Comfortaa"/>
              <a:ea typeface="Comfortaa"/>
              <a:cs typeface="Comfortaa"/>
              <a:sym typeface="Comfortaa"/>
            </a:endParaRPr>
          </a:p>
        </p:txBody>
      </p:sp>
      <p:sp>
        <p:nvSpPr>
          <p:cNvPr id="62" name="Google Shape;62;p14"/>
          <p:cNvSpPr txBox="1"/>
          <p:nvPr/>
        </p:nvSpPr>
        <p:spPr>
          <a:xfrm>
            <a:off x="2778510" y="1617975"/>
            <a:ext cx="2234400" cy="32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Team Introductions</a:t>
            </a:r>
            <a:endParaRPr sz="1700">
              <a:latin typeface="Barlow"/>
              <a:ea typeface="Barlow"/>
              <a:cs typeface="Barlow"/>
              <a:sym typeface="Barlow"/>
            </a:endParaRPr>
          </a:p>
        </p:txBody>
      </p:sp>
      <p:sp>
        <p:nvSpPr>
          <p:cNvPr id="64" name="Google Shape;64;p14"/>
          <p:cNvSpPr/>
          <p:nvPr/>
        </p:nvSpPr>
        <p:spPr>
          <a:xfrm>
            <a:off x="1513200" y="2173025"/>
            <a:ext cx="4617900" cy="2067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634550" y="4718200"/>
            <a:ext cx="6522300" cy="15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are Team 30004C from Alpharetta Georgia. All of us have been in the Vex IQ Robotics program for 2 years, and since we’ve started, we’ve learned more and more about Vex IQ Robotics. We try our very best in everything we do, and this, year, we hope to apply the skills we have learned over the years in this year’s Vex IQ Robotics competition, “Full Volume”.</a:t>
            </a:r>
            <a:endParaRPr sz="1500">
              <a:latin typeface="Barlow"/>
              <a:ea typeface="Barlow"/>
              <a:cs typeface="Barlow"/>
              <a:sym typeface="Barlow"/>
            </a:endParaRPr>
          </a:p>
        </p:txBody>
      </p:sp>
      <p:sp>
        <p:nvSpPr>
          <p:cNvPr id="66" name="Google Shape;66;p14"/>
          <p:cNvSpPr txBox="1"/>
          <p:nvPr/>
        </p:nvSpPr>
        <p:spPr>
          <a:xfrm>
            <a:off x="608033" y="6528375"/>
            <a:ext cx="4055400" cy="532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Sanchit Bhadani</a:t>
            </a:r>
            <a:endParaRPr sz="1500">
              <a:latin typeface="Barlow"/>
              <a:ea typeface="Barlow"/>
              <a:cs typeface="Barlow"/>
              <a:sym typeface="Barlow"/>
            </a:endParaRPr>
          </a:p>
        </p:txBody>
      </p:sp>
      <p:sp>
        <p:nvSpPr>
          <p:cNvPr id="67" name="Google Shape;67;p14"/>
          <p:cNvSpPr txBox="1"/>
          <p:nvPr/>
        </p:nvSpPr>
        <p:spPr>
          <a:xfrm>
            <a:off x="608013" y="7424897"/>
            <a:ext cx="4055400" cy="12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Grade: 8th</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Experience with Vex IQ: 2 years</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Roles: Head Designer, Support Builder,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Co-Notebooker, Co-Strategist</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cxnSp>
        <p:nvCxnSpPr>
          <p:cNvPr id="68" name="Google Shape;68;p14"/>
          <p:cNvCxnSpPr>
            <a:stCxn id="62" idx="3"/>
          </p:cNvCxnSpPr>
          <p:nvPr/>
        </p:nvCxnSpPr>
        <p:spPr>
          <a:xfrm>
            <a:off x="5012910" y="1780425"/>
            <a:ext cx="2537700" cy="0"/>
          </a:xfrm>
          <a:prstGeom prst="straightConnector1">
            <a:avLst/>
          </a:prstGeom>
          <a:noFill/>
          <a:ln cap="flat" cmpd="sng" w="19050">
            <a:solidFill>
              <a:schemeClr val="dk1"/>
            </a:solidFill>
            <a:prstDash val="solid"/>
            <a:round/>
            <a:headEnd len="med" w="med" type="none"/>
            <a:tailEnd len="med" w="med" type="none"/>
          </a:ln>
        </p:spPr>
      </p:cxnSp>
      <p:pic>
        <p:nvPicPr>
          <p:cNvPr id="69" name="Google Shape;69;p14"/>
          <p:cNvPicPr preferRelativeResize="0"/>
          <p:nvPr/>
        </p:nvPicPr>
        <p:blipFill>
          <a:blip r:embed="rId3">
            <a:alphaModFix/>
          </a:blip>
          <a:stretch>
            <a:fillRect/>
          </a:stretch>
        </p:blipFill>
        <p:spPr>
          <a:xfrm>
            <a:off x="5594151" y="6528368"/>
            <a:ext cx="1375200" cy="2067000"/>
          </a:xfrm>
          <a:prstGeom prst="roundRect">
            <a:avLst>
              <a:gd fmla="val 16667" name="adj"/>
            </a:avLst>
          </a:prstGeom>
          <a:noFill/>
          <a:ln cap="flat" cmpd="sng" w="19050">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FORECAST</a:t>
            </a:r>
            <a:endParaRPr sz="3400">
              <a:latin typeface="Comfortaa"/>
              <a:ea typeface="Comfortaa"/>
              <a:cs typeface="Comfortaa"/>
              <a:sym typeface="Comfortaa"/>
            </a:endParaRPr>
          </a:p>
        </p:txBody>
      </p:sp>
      <p:cxnSp>
        <p:nvCxnSpPr>
          <p:cNvPr id="330" name="Google Shape;330;p32"/>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331" name="Google Shape;331;p32"/>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Time Management</a:t>
            </a:r>
            <a:endParaRPr sz="1700">
              <a:latin typeface="Barlow"/>
              <a:ea typeface="Barlow"/>
              <a:cs typeface="Barlow"/>
              <a:sym typeface="Barlow"/>
            </a:endParaRPr>
          </a:p>
        </p:txBody>
      </p:sp>
      <p:cxnSp>
        <p:nvCxnSpPr>
          <p:cNvPr id="332" name="Google Shape;332;p32"/>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333" name="Google Shape;333;p32"/>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nvSpPr>
        <p:spPr>
          <a:xfrm>
            <a:off x="461953" y="22630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335" name="Google Shape;335;p32"/>
          <p:cNvSpPr txBox="1"/>
          <p:nvPr/>
        </p:nvSpPr>
        <p:spPr>
          <a:xfrm>
            <a:off x="1715775" y="2148247"/>
            <a:ext cx="54984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timeline to manage our time efficiently and finish our robot before the competition takes place. This is our GOAL for building the drivetrain. This timeline will be flexible.</a:t>
            </a:r>
            <a:endParaRPr sz="1500">
              <a:latin typeface="Barlow"/>
              <a:ea typeface="Barlow"/>
              <a:cs typeface="Barlow"/>
              <a:sym typeface="Barlow"/>
            </a:endParaRPr>
          </a:p>
        </p:txBody>
      </p:sp>
      <p:cxnSp>
        <p:nvCxnSpPr>
          <p:cNvPr id="336" name="Google Shape;336;p32"/>
          <p:cNvCxnSpPr/>
          <p:nvPr/>
        </p:nvCxnSpPr>
        <p:spPr>
          <a:xfrm>
            <a:off x="559600" y="5334000"/>
            <a:ext cx="6571800" cy="0"/>
          </a:xfrm>
          <a:prstGeom prst="straightConnector1">
            <a:avLst/>
          </a:prstGeom>
          <a:noFill/>
          <a:ln cap="flat" cmpd="sng" w="19050">
            <a:solidFill>
              <a:schemeClr val="dk1"/>
            </a:solidFill>
            <a:prstDash val="solid"/>
            <a:round/>
            <a:headEnd len="med" w="med" type="none"/>
            <a:tailEnd len="med" w="med" type="triangle"/>
          </a:ln>
        </p:spPr>
      </p:cxnSp>
      <p:cxnSp>
        <p:nvCxnSpPr>
          <p:cNvPr id="337" name="Google Shape;337;p32"/>
          <p:cNvCxnSpPr/>
          <p:nvPr/>
        </p:nvCxnSpPr>
        <p:spPr>
          <a:xfrm rot="10800000">
            <a:off x="599052" y="5326775"/>
            <a:ext cx="6463800" cy="14400"/>
          </a:xfrm>
          <a:prstGeom prst="straightConnector1">
            <a:avLst/>
          </a:prstGeom>
          <a:noFill/>
          <a:ln cap="flat" cmpd="sng" w="19050">
            <a:solidFill>
              <a:schemeClr val="dk1"/>
            </a:solidFill>
            <a:prstDash val="solid"/>
            <a:round/>
            <a:headEnd len="med" w="med" type="none"/>
            <a:tailEnd len="med" w="med" type="triangle"/>
          </a:ln>
        </p:spPr>
      </p:cxnSp>
      <p:cxnSp>
        <p:nvCxnSpPr>
          <p:cNvPr id="338" name="Google Shape;338;p32"/>
          <p:cNvCxnSpPr/>
          <p:nvPr/>
        </p:nvCxnSpPr>
        <p:spPr>
          <a:xfrm>
            <a:off x="65226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339" name="Google Shape;339;p32"/>
          <p:cNvSpPr txBox="1"/>
          <p:nvPr/>
        </p:nvSpPr>
        <p:spPr>
          <a:xfrm>
            <a:off x="44088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Test Drivetrains: </a:t>
            </a:r>
            <a:r>
              <a:rPr lang="en" sz="1500">
                <a:latin typeface="Barlow"/>
                <a:ea typeface="Barlow"/>
                <a:cs typeface="Barlow"/>
                <a:sym typeface="Barlow"/>
              </a:rPr>
              <a:t>9/8</a:t>
            </a:r>
            <a:endParaRPr sz="1500">
              <a:latin typeface="Barlow"/>
              <a:ea typeface="Barlow"/>
              <a:cs typeface="Barlow"/>
              <a:sym typeface="Barlow"/>
            </a:endParaRPr>
          </a:p>
        </p:txBody>
      </p:sp>
      <p:cxnSp>
        <p:nvCxnSpPr>
          <p:cNvPr id="340" name="Google Shape;340;p32"/>
          <p:cNvCxnSpPr/>
          <p:nvPr/>
        </p:nvCxnSpPr>
        <p:spPr>
          <a:xfrm>
            <a:off x="3886200"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341" name="Google Shape;341;p32"/>
          <p:cNvSpPr txBox="1"/>
          <p:nvPr/>
        </p:nvSpPr>
        <p:spPr>
          <a:xfrm>
            <a:off x="3137875" y="4104875"/>
            <a:ext cx="1476600" cy="1019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Selection &amp; Build Drivetrain Completed</a:t>
            </a:r>
            <a:r>
              <a:rPr lang="en" sz="1500">
                <a:latin typeface="Barlow"/>
                <a:ea typeface="Barlow"/>
                <a:cs typeface="Barlow"/>
                <a:sym typeface="Barlow"/>
              </a:rPr>
              <a:t>:  9/5-9/7</a:t>
            </a:r>
            <a:endParaRPr sz="1500">
              <a:latin typeface="Barlow"/>
              <a:ea typeface="Barlow"/>
              <a:cs typeface="Barlow"/>
              <a:sym typeface="Barlow"/>
            </a:endParaRPr>
          </a:p>
        </p:txBody>
      </p:sp>
      <p:cxnSp>
        <p:nvCxnSpPr>
          <p:cNvPr id="342" name="Google Shape;342;p32"/>
          <p:cNvCxnSpPr/>
          <p:nvPr/>
        </p:nvCxnSpPr>
        <p:spPr>
          <a:xfrm>
            <a:off x="10912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343" name="Google Shape;343;p32"/>
          <p:cNvSpPr txBox="1"/>
          <p:nvPr/>
        </p:nvSpPr>
        <p:spPr>
          <a:xfrm>
            <a:off x="3529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Identify Problem</a:t>
            </a:r>
            <a:r>
              <a:rPr lang="en" sz="1500">
                <a:latin typeface="Barlow"/>
                <a:ea typeface="Barlow"/>
                <a:cs typeface="Barlow"/>
                <a:sym typeface="Barlow"/>
              </a:rPr>
              <a:t>: 8/31</a:t>
            </a:r>
            <a:endParaRPr sz="1500">
              <a:latin typeface="Barlow"/>
              <a:ea typeface="Barlow"/>
              <a:cs typeface="Barlow"/>
              <a:sym typeface="Barlow"/>
            </a:endParaRPr>
          </a:p>
        </p:txBody>
      </p:sp>
      <p:cxnSp>
        <p:nvCxnSpPr>
          <p:cNvPr id="344" name="Google Shape;344;p32"/>
          <p:cNvCxnSpPr/>
          <p:nvPr/>
        </p:nvCxnSpPr>
        <p:spPr>
          <a:xfrm>
            <a:off x="26934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345" name="Google Shape;345;p32"/>
          <p:cNvSpPr txBox="1"/>
          <p:nvPr/>
        </p:nvSpPr>
        <p:spPr>
          <a:xfrm>
            <a:off x="19575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Brainstorm Solutions</a:t>
            </a:r>
            <a:r>
              <a:rPr lang="en" sz="1500">
                <a:latin typeface="Barlow"/>
                <a:ea typeface="Barlow"/>
                <a:cs typeface="Barlow"/>
                <a:sym typeface="Barlow"/>
              </a:rPr>
              <a:t>: 9/3</a:t>
            </a:r>
            <a:endParaRPr sz="1500">
              <a:latin typeface="Barlow"/>
              <a:ea typeface="Barlow"/>
              <a:cs typeface="Barlow"/>
              <a:sym typeface="Barlow"/>
            </a:endParaRPr>
          </a:p>
        </p:txBody>
      </p:sp>
      <p:cxnSp>
        <p:nvCxnSpPr>
          <p:cNvPr id="346" name="Google Shape;346;p32"/>
          <p:cNvCxnSpPr/>
          <p:nvPr/>
        </p:nvCxnSpPr>
        <p:spPr>
          <a:xfrm>
            <a:off x="51471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347" name="Google Shape;347;p32"/>
          <p:cNvSpPr txBox="1"/>
          <p:nvPr/>
        </p:nvSpPr>
        <p:spPr>
          <a:xfrm>
            <a:off x="57843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Drivetrain Completed: </a:t>
            </a:r>
            <a:r>
              <a:rPr lang="en" sz="1500">
                <a:latin typeface="Barlow"/>
                <a:ea typeface="Barlow"/>
                <a:cs typeface="Barlow"/>
                <a:sym typeface="Barlow"/>
              </a:rPr>
              <a:t> 9/9</a:t>
            </a:r>
            <a:endParaRPr sz="1500">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269425" y="791100"/>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Identify Problem</a:t>
            </a:r>
            <a:endParaRPr sz="3400">
              <a:latin typeface="Comfortaa"/>
              <a:ea typeface="Comfortaa"/>
              <a:cs typeface="Comfortaa"/>
              <a:sym typeface="Comfortaa"/>
            </a:endParaRPr>
          </a:p>
        </p:txBody>
      </p:sp>
      <p:cxnSp>
        <p:nvCxnSpPr>
          <p:cNvPr id="354" name="Google Shape;354;p33"/>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355" name="Google Shape;355;p33"/>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Drivetrain Build</a:t>
            </a:r>
            <a:endParaRPr sz="1700">
              <a:latin typeface="Barlow"/>
              <a:ea typeface="Barlow"/>
              <a:cs typeface="Barlow"/>
              <a:sym typeface="Barlow"/>
            </a:endParaRPr>
          </a:p>
        </p:txBody>
      </p:sp>
      <p:cxnSp>
        <p:nvCxnSpPr>
          <p:cNvPr id="356" name="Google Shape;356;p33"/>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357" name="Google Shape;357;p33"/>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nvSpPr>
        <p:spPr>
          <a:xfrm>
            <a:off x="461953" y="220601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359" name="Google Shape;359;p33"/>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create a drivetrain that shows effectiveness in the VEX IQ Full Volume Game.</a:t>
            </a:r>
            <a:endParaRPr sz="1500">
              <a:latin typeface="Barlow"/>
              <a:ea typeface="Barlow"/>
              <a:cs typeface="Barlow"/>
              <a:sym typeface="Barlow"/>
            </a:endParaRPr>
          </a:p>
        </p:txBody>
      </p:sp>
      <p:sp>
        <p:nvSpPr>
          <p:cNvPr id="360" name="Google Shape;360;p33"/>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Problem</a:t>
            </a:r>
            <a:endParaRPr sz="1500">
              <a:latin typeface="Barlow"/>
              <a:ea typeface="Barlow"/>
              <a:cs typeface="Barlow"/>
              <a:sym typeface="Barlow"/>
            </a:endParaRPr>
          </a:p>
        </p:txBody>
      </p:sp>
      <p:sp>
        <p:nvSpPr>
          <p:cNvPr id="361" name="Google Shape;361;p33"/>
          <p:cNvSpPr txBox="1"/>
          <p:nvPr/>
        </p:nvSpPr>
        <p:spPr>
          <a:xfrm>
            <a:off x="453850" y="3341933"/>
            <a:ext cx="2666100" cy="14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highlight>
                  <a:srgbClr val="FFFF00"/>
                </a:highlight>
                <a:latin typeface="Barlow"/>
                <a:ea typeface="Barlow"/>
                <a:cs typeface="Barlow"/>
                <a:sym typeface="Barlow"/>
              </a:rPr>
              <a:t>The problem is that there is not much space in the field to move.</a:t>
            </a:r>
            <a:r>
              <a:rPr lang="en" sz="1500">
                <a:latin typeface="Barlow"/>
                <a:ea typeface="Barlow"/>
                <a:cs typeface="Barlow"/>
                <a:sym typeface="Barlow"/>
              </a:rPr>
              <a:t> This makes it hard to interact with game elements/objects.</a:t>
            </a:r>
            <a:endParaRPr sz="1500">
              <a:latin typeface="Barlow"/>
              <a:ea typeface="Barlow"/>
              <a:cs typeface="Barlow"/>
              <a:sym typeface="Barlow"/>
            </a:endParaRPr>
          </a:p>
        </p:txBody>
      </p:sp>
      <p:sp>
        <p:nvSpPr>
          <p:cNvPr id="362" name="Google Shape;362;p33"/>
          <p:cNvSpPr txBox="1"/>
          <p:nvPr/>
        </p:nvSpPr>
        <p:spPr>
          <a:xfrm>
            <a:off x="461950" y="5160050"/>
            <a:ext cx="2490000" cy="40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Solution’s Goals</a:t>
            </a:r>
            <a:endParaRPr sz="1500">
              <a:latin typeface="Barlow"/>
              <a:ea typeface="Barlow"/>
              <a:cs typeface="Barlow"/>
              <a:sym typeface="Barlow"/>
            </a:endParaRPr>
          </a:p>
        </p:txBody>
      </p:sp>
      <p:sp>
        <p:nvSpPr>
          <p:cNvPr id="363" name="Google Shape;363;p33"/>
          <p:cNvSpPr txBox="1"/>
          <p:nvPr/>
        </p:nvSpPr>
        <p:spPr>
          <a:xfrm>
            <a:off x="4176575" y="2786121"/>
            <a:ext cx="30129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Solution Requirements/Limits</a:t>
            </a:r>
            <a:endParaRPr sz="1500">
              <a:latin typeface="Barlow"/>
              <a:ea typeface="Barlow"/>
              <a:cs typeface="Barlow"/>
              <a:sym typeface="Barlow"/>
            </a:endParaRPr>
          </a:p>
        </p:txBody>
      </p:sp>
      <p:sp>
        <p:nvSpPr>
          <p:cNvPr id="364" name="Google Shape;364;p33"/>
          <p:cNvSpPr txBox="1"/>
          <p:nvPr/>
        </p:nvSpPr>
        <p:spPr>
          <a:xfrm>
            <a:off x="4265450" y="3369225"/>
            <a:ext cx="2666100" cy="1533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We can only use VEX IQ Legal parts.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solidFill>
                  <a:schemeClr val="dk1"/>
                </a:solidFill>
                <a:highlight>
                  <a:srgbClr val="FFFF00"/>
                </a:highlight>
                <a:latin typeface="Barlow"/>
                <a:ea typeface="Barlow"/>
                <a:cs typeface="Barlow"/>
                <a:sym typeface="Barlow"/>
              </a:rPr>
              <a:t> Fits within an 11” wide x 20” long parameters</a:t>
            </a:r>
            <a:endParaRPr sz="1500">
              <a:solidFill>
                <a:schemeClr val="dk1"/>
              </a:solidFill>
              <a:highlight>
                <a:srgbClr val="FFFF00"/>
              </a:highlight>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At most, 6 motors of use</a:t>
            </a:r>
            <a:endParaRPr sz="1500">
              <a:latin typeface="Barlow"/>
              <a:ea typeface="Barlow"/>
              <a:cs typeface="Barlow"/>
              <a:sym typeface="Barlow"/>
            </a:endParaRPr>
          </a:p>
        </p:txBody>
      </p:sp>
      <p:sp>
        <p:nvSpPr>
          <p:cNvPr id="365" name="Google Shape;365;p33"/>
          <p:cNvSpPr txBox="1"/>
          <p:nvPr/>
        </p:nvSpPr>
        <p:spPr>
          <a:xfrm>
            <a:off x="409750" y="5666050"/>
            <a:ext cx="2754300" cy="2639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The drivetrain should travel through the field in at most, 6 seconds, to minimize time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The drivetrain should be agile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The drivetrain should be fast and have enough torque to handle the robot’s weight</a:t>
            </a:r>
            <a:endParaRPr sz="1500">
              <a:highlight>
                <a:srgbClr val="FFFF00"/>
              </a:highlight>
              <a:latin typeface="Barlow"/>
              <a:ea typeface="Barlow"/>
              <a:cs typeface="Barlow"/>
              <a:sym typeface="Barlow"/>
            </a:endParaRPr>
          </a:p>
        </p:txBody>
      </p:sp>
      <p:pic>
        <p:nvPicPr>
          <p:cNvPr id="366" name="Google Shape;366;p33"/>
          <p:cNvPicPr preferRelativeResize="0"/>
          <p:nvPr/>
        </p:nvPicPr>
        <p:blipFill>
          <a:blip r:embed="rId3">
            <a:alphaModFix/>
          </a:blip>
          <a:stretch>
            <a:fillRect/>
          </a:stretch>
        </p:blipFill>
        <p:spPr>
          <a:xfrm>
            <a:off x="3601100" y="4902750"/>
            <a:ext cx="3677250" cy="3412674"/>
          </a:xfrm>
          <a:prstGeom prst="rect">
            <a:avLst/>
          </a:prstGeom>
          <a:noFill/>
          <a:ln>
            <a:noFill/>
          </a:ln>
        </p:spPr>
      </p:pic>
      <p:sp>
        <p:nvSpPr>
          <p:cNvPr id="367" name="Google Shape;367;p33"/>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txBox="1"/>
          <p:nvPr/>
        </p:nvSpPr>
        <p:spPr>
          <a:xfrm>
            <a:off x="3689975" y="8076850"/>
            <a:ext cx="34995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The blue lining in this picture shows the driving area or driving space in the Full Volume field.</a:t>
            </a:r>
            <a:endParaRPr sz="1500">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txBox="1"/>
          <p:nvPr/>
        </p:nvSpPr>
        <p:spPr>
          <a:xfrm>
            <a:off x="269425" y="791100"/>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Brainstorm</a:t>
            </a:r>
            <a:endParaRPr sz="3400">
              <a:latin typeface="Comfortaa"/>
              <a:ea typeface="Comfortaa"/>
              <a:cs typeface="Comfortaa"/>
              <a:sym typeface="Comfortaa"/>
            </a:endParaRPr>
          </a:p>
        </p:txBody>
      </p:sp>
      <p:cxnSp>
        <p:nvCxnSpPr>
          <p:cNvPr id="375" name="Google Shape;375;p34"/>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376" name="Google Shape;376;p34"/>
          <p:cNvSpPr txBox="1"/>
          <p:nvPr/>
        </p:nvSpPr>
        <p:spPr>
          <a:xfrm>
            <a:off x="2695823" y="16008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Drivetrain Build</a:t>
            </a:r>
            <a:endParaRPr sz="1700">
              <a:latin typeface="Barlow"/>
              <a:ea typeface="Barlow"/>
              <a:cs typeface="Barlow"/>
              <a:sym typeface="Barlow"/>
            </a:endParaRPr>
          </a:p>
        </p:txBody>
      </p:sp>
      <p:cxnSp>
        <p:nvCxnSpPr>
          <p:cNvPr id="377" name="Google Shape;377;p34"/>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378" name="Google Shape;378;p34"/>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txBox="1"/>
          <p:nvPr/>
        </p:nvSpPr>
        <p:spPr>
          <a:xfrm>
            <a:off x="461953" y="2158188"/>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380" name="Google Shape;380;p34"/>
          <p:cNvSpPr txBox="1"/>
          <p:nvPr/>
        </p:nvSpPr>
        <p:spPr>
          <a:xfrm>
            <a:off x="453850" y="3350746"/>
            <a:ext cx="5611800" cy="9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 Standard/Flat Drivetrain (Rear Wheel Drive)</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Most common, in robots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Motors in the BACK</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381" name="Google Shape;381;p34"/>
          <p:cNvGraphicFramePr/>
          <p:nvPr/>
        </p:nvGraphicFramePr>
        <p:xfrm>
          <a:off x="453850" y="4419983"/>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Easy for programming</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No speed or torque ratios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Lots of Back-Drifting</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82" name="Google Shape;382;p34"/>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brainstorm </a:t>
            </a:r>
            <a:r>
              <a:rPr lang="en" sz="1500">
                <a:latin typeface="Barlow"/>
                <a:ea typeface="Barlow"/>
                <a:cs typeface="Barlow"/>
                <a:sym typeface="Barlow"/>
              </a:rPr>
              <a:t>drivetrain</a:t>
            </a:r>
            <a:r>
              <a:rPr lang="en" sz="1500">
                <a:latin typeface="Barlow"/>
                <a:ea typeface="Barlow"/>
                <a:cs typeface="Barlow"/>
                <a:sym typeface="Barlow"/>
              </a:rPr>
              <a:t> ideas, based on our game problem, and the solutions we created.</a:t>
            </a:r>
            <a:endParaRPr sz="1500">
              <a:latin typeface="Barlow"/>
              <a:ea typeface="Barlow"/>
              <a:cs typeface="Barlow"/>
              <a:sym typeface="Barlow"/>
            </a:endParaRPr>
          </a:p>
        </p:txBody>
      </p:sp>
      <p:sp>
        <p:nvSpPr>
          <p:cNvPr id="383" name="Google Shape;383;p34"/>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Base Types</a:t>
            </a:r>
            <a:endParaRPr sz="1500">
              <a:latin typeface="Barlow"/>
              <a:ea typeface="Barlow"/>
              <a:cs typeface="Barlow"/>
              <a:sym typeface="Barlow"/>
            </a:endParaRPr>
          </a:p>
        </p:txBody>
      </p:sp>
      <p:sp>
        <p:nvSpPr>
          <p:cNvPr id="384" name="Google Shape;384;p34"/>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txBox="1"/>
          <p:nvPr/>
        </p:nvSpPr>
        <p:spPr>
          <a:xfrm>
            <a:off x="577825" y="6171203"/>
            <a:ext cx="5611800" cy="9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Standard/Flat Drivetrain (Front Wheel Drive)</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Not common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Motors in the FRONT</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386" name="Google Shape;386;p34"/>
          <p:cNvGraphicFramePr/>
          <p:nvPr/>
        </p:nvGraphicFramePr>
        <p:xfrm>
          <a:off x="453850" y="7209765"/>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2 motors</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No speed or torque ratios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Lots of Front-Drifting</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392" name="Google Shape;392;p35"/>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txBox="1"/>
          <p:nvPr/>
        </p:nvSpPr>
        <p:spPr>
          <a:xfrm>
            <a:off x="453850" y="109005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Types (Continued)</a:t>
            </a:r>
            <a:endParaRPr sz="1500">
              <a:latin typeface="Barlow"/>
              <a:ea typeface="Barlow"/>
              <a:cs typeface="Barlow"/>
              <a:sym typeface="Barlow"/>
            </a:endParaRPr>
          </a:p>
        </p:txBody>
      </p:sp>
      <p:sp>
        <p:nvSpPr>
          <p:cNvPr id="394" name="Google Shape;394;p35"/>
          <p:cNvSpPr txBox="1"/>
          <p:nvPr/>
        </p:nvSpPr>
        <p:spPr>
          <a:xfrm>
            <a:off x="453850" y="1649096"/>
            <a:ext cx="5611800" cy="9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Standard/Flat Drivetrain (All Wheel Drive)</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Most common, in robots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 per Wheel</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395" name="Google Shape;395;p35"/>
          <p:cNvGraphicFramePr/>
          <p:nvPr/>
        </p:nvGraphicFramePr>
        <p:xfrm>
          <a:off x="453850" y="2743583"/>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Agile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No speed or torque ratios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Hard to program</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Lots of motors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96" name="Google Shape;396;p35"/>
          <p:cNvSpPr txBox="1"/>
          <p:nvPr/>
        </p:nvSpPr>
        <p:spPr>
          <a:xfrm>
            <a:off x="453850" y="4492550"/>
            <a:ext cx="5611800" cy="7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Tri-Train Drive (Middle Motor)</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 in the middle, connected to wheels by chain</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sz="1500">
              <a:latin typeface="Barlow"/>
              <a:ea typeface="Barlow"/>
              <a:cs typeface="Barlow"/>
              <a:sym typeface="Barlow"/>
            </a:endParaRPr>
          </a:p>
          <a:p>
            <a:pPr indent="0" lvl="0" marL="45720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397" name="Google Shape;397;p35"/>
          <p:cNvGraphicFramePr/>
          <p:nvPr/>
        </p:nvGraphicFramePr>
        <p:xfrm>
          <a:off x="453850" y="5415040"/>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Better drift handling</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Compatible with gear ratios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Harder to turn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Reduces available space throughout the middle of robot</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403" name="Google Shape;403;p36"/>
          <p:cNvSpPr/>
          <p:nvPr/>
        </p:nvSpPr>
        <p:spPr>
          <a:xfrm>
            <a:off x="459150" y="2611450"/>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nvSpPr>
        <p:spPr>
          <a:xfrm>
            <a:off x="453850" y="109340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Sketches</a:t>
            </a:r>
            <a:endParaRPr sz="1500">
              <a:latin typeface="Barlow"/>
              <a:ea typeface="Barlow"/>
              <a:cs typeface="Barlow"/>
              <a:sym typeface="Barlow"/>
            </a:endParaRPr>
          </a:p>
        </p:txBody>
      </p:sp>
      <p:sp>
        <p:nvSpPr>
          <p:cNvPr id="406" name="Google Shape;406;p36"/>
          <p:cNvSpPr txBox="1"/>
          <p:nvPr/>
        </p:nvSpPr>
        <p:spPr>
          <a:xfrm>
            <a:off x="409750" y="1717600"/>
            <a:ext cx="2838600" cy="6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Standard/Flat Drivetrain (All-Wheel Drive)</a:t>
            </a:r>
            <a:endParaRPr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07" name="Google Shape;407;p36"/>
          <p:cNvSpPr txBox="1"/>
          <p:nvPr/>
        </p:nvSpPr>
        <p:spPr>
          <a:xfrm>
            <a:off x="4243250" y="4827938"/>
            <a:ext cx="2747100" cy="6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Standard/Flat Drivetrain </a:t>
            </a:r>
            <a:endParaRPr b="1" sz="1500">
              <a:latin typeface="Barlow"/>
              <a:ea typeface="Barlow"/>
              <a:cs typeface="Barlow"/>
              <a:sym typeface="Barlow"/>
            </a:endParaRPr>
          </a:p>
          <a:p>
            <a:pPr indent="0" lvl="0" marL="0" rtl="0" algn="ctr">
              <a:lnSpc>
                <a:spcPct val="115000"/>
              </a:lnSpc>
              <a:spcBef>
                <a:spcPts val="0"/>
              </a:spcBef>
              <a:spcAft>
                <a:spcPts val="0"/>
              </a:spcAft>
              <a:buNone/>
            </a:pPr>
            <a:r>
              <a:rPr b="1" lang="en" sz="1500">
                <a:latin typeface="Barlow"/>
                <a:ea typeface="Barlow"/>
                <a:cs typeface="Barlow"/>
                <a:sym typeface="Barlow"/>
              </a:rPr>
              <a:t>(Rear Wheel Drive)</a:t>
            </a:r>
            <a:endParaRPr sz="1500">
              <a:latin typeface="Barlow"/>
              <a:ea typeface="Barlow"/>
              <a:cs typeface="Barlow"/>
              <a:sym typeface="Barlow"/>
            </a:endParaRPr>
          </a:p>
        </p:txBody>
      </p:sp>
      <p:sp>
        <p:nvSpPr>
          <p:cNvPr id="408" name="Google Shape;408;p36"/>
          <p:cNvSpPr txBox="1"/>
          <p:nvPr/>
        </p:nvSpPr>
        <p:spPr>
          <a:xfrm>
            <a:off x="455500" y="4827950"/>
            <a:ext cx="2747100" cy="6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Standard/Flat Drivetrain (Front Wheel Drive)</a:t>
            </a:r>
            <a:endParaRPr b="1" sz="1500">
              <a:latin typeface="Barlow"/>
              <a:ea typeface="Barlow"/>
              <a:cs typeface="Barlow"/>
              <a:sym typeface="Barlow"/>
            </a:endParaRPr>
          </a:p>
          <a:p>
            <a:pPr indent="0" lvl="0" marL="457200" rtl="0" algn="ctr">
              <a:lnSpc>
                <a:spcPct val="115000"/>
              </a:lnSpc>
              <a:spcBef>
                <a:spcPts val="0"/>
              </a:spcBef>
              <a:spcAft>
                <a:spcPts val="0"/>
              </a:spcAft>
              <a:buNone/>
            </a:pPr>
            <a:r>
              <a:t/>
            </a:r>
            <a:endParaRPr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09" name="Google Shape;409;p36"/>
          <p:cNvSpPr txBox="1"/>
          <p:nvPr/>
        </p:nvSpPr>
        <p:spPr>
          <a:xfrm>
            <a:off x="4376150" y="2032050"/>
            <a:ext cx="2481300" cy="33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Tri-Train Drivetrain</a:t>
            </a:r>
            <a:endParaRPr sz="1500">
              <a:latin typeface="Barlow"/>
              <a:ea typeface="Barlow"/>
              <a:cs typeface="Barlow"/>
              <a:sym typeface="Barlow"/>
            </a:endParaRPr>
          </a:p>
        </p:txBody>
      </p:sp>
      <p:sp>
        <p:nvSpPr>
          <p:cNvPr id="410" name="Google Shape;410;p36"/>
          <p:cNvSpPr txBox="1"/>
          <p:nvPr/>
        </p:nvSpPr>
        <p:spPr>
          <a:xfrm>
            <a:off x="3052350" y="7972450"/>
            <a:ext cx="1655100" cy="1136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KEY:</a:t>
            </a:r>
            <a:endParaRPr b="1"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Blue = Chain</a:t>
            </a:r>
            <a:endParaRPr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Yellow = Wheels</a:t>
            </a:r>
            <a:endParaRPr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Green = Motors</a:t>
            </a:r>
            <a:endParaRPr sz="1500">
              <a:latin typeface="Barlow"/>
              <a:ea typeface="Barlow"/>
              <a:cs typeface="Barlow"/>
              <a:sym typeface="Barlow"/>
            </a:endParaRPr>
          </a:p>
          <a:p>
            <a:pPr indent="0" lvl="0" marL="0" rtl="0" algn="l">
              <a:spcBef>
                <a:spcPts val="0"/>
              </a:spcBef>
              <a:spcAft>
                <a:spcPts val="0"/>
              </a:spcAft>
              <a:buNone/>
            </a:pPr>
            <a:r>
              <a:t/>
            </a:r>
            <a:endParaRPr sz="1500">
              <a:latin typeface="Barlow"/>
              <a:ea typeface="Barlow"/>
              <a:cs typeface="Barlow"/>
              <a:sym typeface="Barlow"/>
            </a:endParaRPr>
          </a:p>
        </p:txBody>
      </p:sp>
      <p:sp>
        <p:nvSpPr>
          <p:cNvPr id="411" name="Google Shape;411;p36"/>
          <p:cNvSpPr/>
          <p:nvPr/>
        </p:nvSpPr>
        <p:spPr>
          <a:xfrm>
            <a:off x="4243250" y="2611450"/>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459150" y="5742575"/>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4243250" y="5742575"/>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419" name="Google Shape;419;p37"/>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txBox="1"/>
          <p:nvPr/>
        </p:nvSpPr>
        <p:spPr>
          <a:xfrm>
            <a:off x="457375" y="124245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(CAD Models)</a:t>
            </a:r>
            <a:endParaRPr sz="1500">
              <a:latin typeface="Barlow"/>
              <a:ea typeface="Barlow"/>
              <a:cs typeface="Barlow"/>
              <a:sym typeface="Barlow"/>
            </a:endParaRPr>
          </a:p>
        </p:txBody>
      </p:sp>
      <p:sp>
        <p:nvSpPr>
          <p:cNvPr id="421" name="Google Shape;421;p37"/>
          <p:cNvSpPr txBox="1"/>
          <p:nvPr/>
        </p:nvSpPr>
        <p:spPr>
          <a:xfrm>
            <a:off x="473275"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AWD (All-Wheel Drive)</a:t>
            </a:r>
            <a:endParaRPr b="1" sz="1500">
              <a:latin typeface="Barlow"/>
              <a:ea typeface="Barlow"/>
              <a:cs typeface="Barlow"/>
              <a:sym typeface="Barlow"/>
            </a:endParaRPr>
          </a:p>
        </p:txBody>
      </p:sp>
      <p:pic>
        <p:nvPicPr>
          <p:cNvPr id="422" name="Google Shape;422;p37"/>
          <p:cNvPicPr preferRelativeResize="0"/>
          <p:nvPr/>
        </p:nvPicPr>
        <p:blipFill>
          <a:blip r:embed="rId3">
            <a:alphaModFix/>
          </a:blip>
          <a:stretch>
            <a:fillRect/>
          </a:stretch>
        </p:blipFill>
        <p:spPr>
          <a:xfrm>
            <a:off x="453850" y="2453700"/>
            <a:ext cx="3358650" cy="5469250"/>
          </a:xfrm>
          <a:prstGeom prst="rect">
            <a:avLst/>
          </a:prstGeom>
          <a:noFill/>
          <a:ln cap="flat" cmpd="sng" w="19050">
            <a:solidFill>
              <a:schemeClr val="dk1"/>
            </a:solidFill>
            <a:prstDash val="solid"/>
            <a:round/>
            <a:headEnd len="sm" w="sm" type="none"/>
            <a:tailEnd len="sm" w="sm" type="none"/>
          </a:ln>
        </p:spPr>
      </p:pic>
      <p:pic>
        <p:nvPicPr>
          <p:cNvPr id="423" name="Google Shape;423;p37"/>
          <p:cNvPicPr preferRelativeResize="0"/>
          <p:nvPr/>
        </p:nvPicPr>
        <p:blipFill>
          <a:blip r:embed="rId4">
            <a:alphaModFix/>
          </a:blip>
          <a:stretch>
            <a:fillRect/>
          </a:stretch>
        </p:blipFill>
        <p:spPr>
          <a:xfrm>
            <a:off x="3945875" y="2453700"/>
            <a:ext cx="3358649" cy="5469249"/>
          </a:xfrm>
          <a:prstGeom prst="rect">
            <a:avLst/>
          </a:prstGeom>
          <a:noFill/>
          <a:ln cap="flat" cmpd="sng" w="19050">
            <a:solidFill>
              <a:schemeClr val="dk1"/>
            </a:solidFill>
            <a:prstDash val="solid"/>
            <a:round/>
            <a:headEnd len="sm" w="sm" type="none"/>
            <a:tailEnd len="sm" w="sm" type="none"/>
          </a:ln>
        </p:spPr>
      </p:pic>
      <p:sp>
        <p:nvSpPr>
          <p:cNvPr id="424" name="Google Shape;424;p37"/>
          <p:cNvSpPr txBox="1"/>
          <p:nvPr/>
        </p:nvSpPr>
        <p:spPr>
          <a:xfrm>
            <a:off x="3945875"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R</a:t>
            </a:r>
            <a:r>
              <a:rPr b="1" lang="en" sz="1500">
                <a:latin typeface="Barlow"/>
                <a:ea typeface="Barlow"/>
                <a:cs typeface="Barlow"/>
                <a:sym typeface="Barlow"/>
              </a:rPr>
              <a:t>WD (Rear-Wheel Drive)</a:t>
            </a:r>
            <a:endParaRPr b="1" sz="1500">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8"/>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430" name="Google Shape;430;p38"/>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txBox="1"/>
          <p:nvPr/>
        </p:nvSpPr>
        <p:spPr>
          <a:xfrm>
            <a:off x="453850" y="124245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(CAD Models)</a:t>
            </a:r>
            <a:endParaRPr sz="1500">
              <a:latin typeface="Barlow"/>
              <a:ea typeface="Barlow"/>
              <a:cs typeface="Barlow"/>
              <a:sym typeface="Barlow"/>
            </a:endParaRPr>
          </a:p>
        </p:txBody>
      </p:sp>
      <p:pic>
        <p:nvPicPr>
          <p:cNvPr id="432" name="Google Shape;432;p38"/>
          <p:cNvPicPr preferRelativeResize="0"/>
          <p:nvPr/>
        </p:nvPicPr>
        <p:blipFill rotWithShape="1">
          <a:blip r:embed="rId3">
            <a:alphaModFix/>
          </a:blip>
          <a:srcRect b="0" l="4103" r="4103" t="0"/>
          <a:stretch/>
        </p:blipFill>
        <p:spPr>
          <a:xfrm>
            <a:off x="3945875" y="2453700"/>
            <a:ext cx="3358650" cy="5469249"/>
          </a:xfrm>
          <a:prstGeom prst="rect">
            <a:avLst/>
          </a:prstGeom>
          <a:noFill/>
          <a:ln cap="flat" cmpd="sng" w="19050">
            <a:solidFill>
              <a:schemeClr val="dk1"/>
            </a:solidFill>
            <a:prstDash val="solid"/>
            <a:round/>
            <a:headEnd len="sm" w="sm" type="none"/>
            <a:tailEnd len="sm" w="sm" type="none"/>
          </a:ln>
        </p:spPr>
      </p:pic>
      <p:sp>
        <p:nvSpPr>
          <p:cNvPr id="433" name="Google Shape;433;p38"/>
          <p:cNvSpPr txBox="1"/>
          <p:nvPr/>
        </p:nvSpPr>
        <p:spPr>
          <a:xfrm>
            <a:off x="3945875"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F</a:t>
            </a:r>
            <a:r>
              <a:rPr b="1" lang="en" sz="1500">
                <a:latin typeface="Barlow"/>
                <a:ea typeface="Barlow"/>
                <a:cs typeface="Barlow"/>
                <a:sym typeface="Barlow"/>
              </a:rPr>
              <a:t>WD (Front-Wheel Drive)</a:t>
            </a:r>
            <a:endParaRPr b="1" sz="1500">
              <a:latin typeface="Barlow"/>
              <a:ea typeface="Barlow"/>
              <a:cs typeface="Barlow"/>
              <a:sym typeface="Barlow"/>
            </a:endParaRPr>
          </a:p>
        </p:txBody>
      </p:sp>
      <p:sp>
        <p:nvSpPr>
          <p:cNvPr id="434" name="Google Shape;434;p38"/>
          <p:cNvSpPr txBox="1"/>
          <p:nvPr/>
        </p:nvSpPr>
        <p:spPr>
          <a:xfrm>
            <a:off x="469750"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Tritrain Drive</a:t>
            </a:r>
            <a:endParaRPr b="1" sz="1500">
              <a:latin typeface="Barlow"/>
              <a:ea typeface="Barlow"/>
              <a:cs typeface="Barlow"/>
              <a:sym typeface="Barlow"/>
            </a:endParaRPr>
          </a:p>
        </p:txBody>
      </p:sp>
      <p:pic>
        <p:nvPicPr>
          <p:cNvPr id="435" name="Google Shape;435;p38"/>
          <p:cNvPicPr preferRelativeResize="0"/>
          <p:nvPr/>
        </p:nvPicPr>
        <p:blipFill rotWithShape="1">
          <a:blip r:embed="rId4">
            <a:alphaModFix/>
          </a:blip>
          <a:srcRect b="0" l="8574" r="8574" t="0"/>
          <a:stretch/>
        </p:blipFill>
        <p:spPr>
          <a:xfrm>
            <a:off x="453850" y="2453700"/>
            <a:ext cx="3358650" cy="54692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txBox="1"/>
          <p:nvPr/>
        </p:nvSpPr>
        <p:spPr>
          <a:xfrm>
            <a:off x="269425" y="820975"/>
            <a:ext cx="7213500" cy="85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Brainstorm</a:t>
            </a:r>
            <a:endParaRPr sz="3400">
              <a:latin typeface="Comfortaa"/>
              <a:ea typeface="Comfortaa"/>
              <a:cs typeface="Comfortaa"/>
              <a:sym typeface="Comfortaa"/>
            </a:endParaRPr>
          </a:p>
        </p:txBody>
      </p:sp>
      <p:cxnSp>
        <p:nvCxnSpPr>
          <p:cNvPr id="442" name="Google Shape;442;p39"/>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443" name="Google Shape;443;p39"/>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Wheel Types</a:t>
            </a:r>
            <a:endParaRPr sz="1700">
              <a:latin typeface="Barlow"/>
              <a:ea typeface="Barlow"/>
              <a:cs typeface="Barlow"/>
              <a:sym typeface="Barlow"/>
            </a:endParaRPr>
          </a:p>
        </p:txBody>
      </p:sp>
      <p:cxnSp>
        <p:nvCxnSpPr>
          <p:cNvPr id="444" name="Google Shape;444;p39"/>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445" name="Google Shape;445;p39"/>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txBox="1"/>
          <p:nvPr/>
        </p:nvSpPr>
        <p:spPr>
          <a:xfrm>
            <a:off x="453850" y="2157950"/>
            <a:ext cx="12012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447" name="Google Shape;447;p39"/>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brainstorm drivetrain ideas, based on our game problem, and the solutions we created.</a:t>
            </a:r>
            <a:endParaRPr sz="1500">
              <a:latin typeface="Barlow"/>
              <a:ea typeface="Barlow"/>
              <a:cs typeface="Barlow"/>
              <a:sym typeface="Barlow"/>
            </a:endParaRPr>
          </a:p>
        </p:txBody>
      </p:sp>
      <p:sp>
        <p:nvSpPr>
          <p:cNvPr id="448" name="Google Shape;448;p39"/>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Wheel</a:t>
            </a:r>
            <a:r>
              <a:rPr lang="en" sz="1500">
                <a:latin typeface="Barlow"/>
                <a:ea typeface="Barlow"/>
                <a:cs typeface="Barlow"/>
                <a:sym typeface="Barlow"/>
              </a:rPr>
              <a:t> Types</a:t>
            </a:r>
            <a:endParaRPr sz="1500">
              <a:latin typeface="Barlow"/>
              <a:ea typeface="Barlow"/>
              <a:cs typeface="Barlow"/>
              <a:sym typeface="Barlow"/>
            </a:endParaRPr>
          </a:p>
        </p:txBody>
      </p:sp>
      <p:sp>
        <p:nvSpPr>
          <p:cNvPr id="449" name="Google Shape;449;p39"/>
          <p:cNvSpPr txBox="1"/>
          <p:nvPr/>
        </p:nvSpPr>
        <p:spPr>
          <a:xfrm>
            <a:off x="453850" y="3350601"/>
            <a:ext cx="4291200" cy="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Traction Wheel (Traction 200mm Wheels)</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a:t>
            </a:r>
            <a:r>
              <a:rPr lang="en" sz="1500">
                <a:latin typeface="Barlow"/>
                <a:ea typeface="Barlow"/>
                <a:cs typeface="Barlow"/>
                <a:sym typeface="Barlow"/>
              </a:rPr>
              <a:t>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One direction wheels</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50" name="Google Shape;450;p39"/>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1" name="Google Shape;451;p39"/>
          <p:cNvGraphicFramePr/>
          <p:nvPr/>
        </p:nvGraphicFramePr>
        <p:xfrm>
          <a:off x="453850" y="4562014"/>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Simple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Only moves in 1 direction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Not agile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52" name="Google Shape;452;p39"/>
          <p:cNvSpPr txBox="1"/>
          <p:nvPr/>
        </p:nvSpPr>
        <p:spPr>
          <a:xfrm>
            <a:off x="453850" y="6313529"/>
            <a:ext cx="4291200" cy="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Omni Wheel (200mm Omni Wheels)</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Most 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2 direction wheels</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453" name="Google Shape;453;p39"/>
          <p:cNvGraphicFramePr/>
          <p:nvPr/>
        </p:nvGraphicFramePr>
        <p:xfrm>
          <a:off x="453850" y="7518067"/>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Simple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Moves in 2 directions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solidFill>
                            <a:schemeClr val="dk1"/>
                          </a:solidFill>
                          <a:latin typeface="Barlow"/>
                          <a:ea typeface="Barlow"/>
                          <a:cs typeface="Barlow"/>
                          <a:sym typeface="Barlow"/>
                        </a:rPr>
                        <a:t>Less Traction/More Drifting</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Not as durable</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459" name="Google Shape;459;p40"/>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txBox="1"/>
          <p:nvPr/>
        </p:nvSpPr>
        <p:spPr>
          <a:xfrm>
            <a:off x="453850" y="1078150"/>
            <a:ext cx="5611800" cy="9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#1 Hybrid Wheel (2 Traction for Front, and 2 Omni for Back)</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solidFill>
                  <a:schemeClr val="dk1"/>
                </a:solidFill>
                <a:highlight>
                  <a:srgbClr val="FFFF00"/>
                </a:highlight>
                <a:latin typeface="Barlow"/>
                <a:ea typeface="Barlow"/>
                <a:cs typeface="Barlow"/>
                <a:sym typeface="Barlow"/>
              </a:rPr>
              <a:t>“Crossbred” Drive</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461" name="Google Shape;461;p40"/>
          <p:cNvGraphicFramePr/>
          <p:nvPr/>
        </p:nvGraphicFramePr>
        <p:xfrm>
          <a:off x="453850" y="2313438"/>
          <a:ext cx="3000000" cy="3000000"/>
        </p:xfrm>
        <a:graphic>
          <a:graphicData uri="http://schemas.openxmlformats.org/drawingml/2006/table">
            <a:tbl>
              <a:tblPr>
                <a:noFill/>
                <a:tableStyleId>{C5AEE19A-125E-4B76-8326-24A5E5953A1B}</a:tableStyleId>
              </a:tblPr>
              <a:tblGrid>
                <a:gridCol w="3297475"/>
                <a:gridCol w="3297475"/>
              </a:tblGrid>
              <a:tr h="51210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530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Complex</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Lots of Back-Drifting</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Wrong Center of Gravity</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62" name="Google Shape;462;p40"/>
          <p:cNvSpPr txBox="1"/>
          <p:nvPr/>
        </p:nvSpPr>
        <p:spPr>
          <a:xfrm>
            <a:off x="453850" y="4079797"/>
            <a:ext cx="5611800" cy="9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#2 Hybrid Wheel (2 Omni for </a:t>
            </a:r>
            <a:r>
              <a:rPr b="1" lang="en" sz="1500">
                <a:latin typeface="Barlow"/>
                <a:ea typeface="Barlow"/>
                <a:cs typeface="Barlow"/>
                <a:sym typeface="Barlow"/>
              </a:rPr>
              <a:t>Front</a:t>
            </a:r>
            <a:r>
              <a:rPr b="1" lang="en" sz="1500">
                <a:latin typeface="Barlow"/>
                <a:ea typeface="Barlow"/>
                <a:cs typeface="Barlow"/>
                <a:sym typeface="Barlow"/>
              </a:rPr>
              <a:t>, and 2 Traction for Back)</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a:t>
            </a:r>
            <a:r>
              <a:rPr lang="en" sz="1500">
                <a:highlight>
                  <a:srgbClr val="FFFF00"/>
                </a:highlight>
                <a:latin typeface="Barlow"/>
                <a:ea typeface="Barlow"/>
                <a:cs typeface="Barlow"/>
                <a:sym typeface="Barlow"/>
              </a:rPr>
              <a:t>Crossbred”</a:t>
            </a:r>
            <a:r>
              <a:rPr lang="en" sz="1500">
                <a:highlight>
                  <a:srgbClr val="FFFF00"/>
                </a:highlight>
                <a:latin typeface="Barlow"/>
                <a:ea typeface="Barlow"/>
                <a:cs typeface="Barlow"/>
                <a:sym typeface="Barlow"/>
              </a:rPr>
              <a:t> Drive</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463" name="Google Shape;463;p40"/>
          <p:cNvGraphicFramePr/>
          <p:nvPr/>
        </p:nvGraphicFramePr>
        <p:xfrm>
          <a:off x="453850" y="5257010"/>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Agile</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Complex</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More Programming</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solidFill>
                            <a:schemeClr val="dk1"/>
                          </a:solidFill>
                          <a:latin typeface="Barlow"/>
                          <a:ea typeface="Barlow"/>
                          <a:cs typeface="Barlow"/>
                          <a:sym typeface="Barlow"/>
                        </a:rPr>
                        <a:t>Wrong Center of Gravity</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469" name="Google Shape;469;p41"/>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nvSpPr>
        <p:spPr>
          <a:xfrm>
            <a:off x="453850" y="109340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Wheel Sketches</a:t>
            </a:r>
            <a:endParaRPr sz="1500">
              <a:latin typeface="Barlow"/>
              <a:ea typeface="Barlow"/>
              <a:cs typeface="Barlow"/>
              <a:sym typeface="Barlow"/>
            </a:endParaRPr>
          </a:p>
        </p:txBody>
      </p:sp>
      <p:sp>
        <p:nvSpPr>
          <p:cNvPr id="471" name="Google Shape;471;p41"/>
          <p:cNvSpPr txBox="1"/>
          <p:nvPr/>
        </p:nvSpPr>
        <p:spPr>
          <a:xfrm>
            <a:off x="409750" y="1717600"/>
            <a:ext cx="2838600" cy="6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Barlow"/>
                <a:ea typeface="Barlow"/>
                <a:cs typeface="Barlow"/>
                <a:sym typeface="Barlow"/>
              </a:rPr>
              <a:t>Hybrid (Traction in the back, Omni in the front) Wheel Set</a:t>
            </a:r>
            <a:endParaRPr b="1"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72" name="Google Shape;472;p41"/>
          <p:cNvSpPr txBox="1"/>
          <p:nvPr/>
        </p:nvSpPr>
        <p:spPr>
          <a:xfrm>
            <a:off x="4243250" y="4549600"/>
            <a:ext cx="2747100" cy="88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latin typeface="Barlow"/>
                <a:ea typeface="Barlow"/>
                <a:cs typeface="Barlow"/>
                <a:sym typeface="Barlow"/>
              </a:rPr>
              <a:t>Hybrid (Omni in the back, Traction in the front) Wheel Set</a:t>
            </a:r>
            <a:endParaRPr sz="1500">
              <a:solidFill>
                <a:schemeClr val="dk1"/>
              </a:solidFill>
              <a:latin typeface="Barlow"/>
              <a:ea typeface="Barlow"/>
              <a:cs typeface="Barlow"/>
              <a:sym typeface="Barlow"/>
            </a:endParaRPr>
          </a:p>
          <a:p>
            <a:pPr indent="0" lvl="0" marL="0" rtl="0" algn="ctr">
              <a:lnSpc>
                <a:spcPct val="115000"/>
              </a:lnSpc>
              <a:spcBef>
                <a:spcPts val="0"/>
              </a:spcBef>
              <a:spcAft>
                <a:spcPts val="0"/>
              </a:spcAft>
              <a:buNone/>
            </a:pPr>
            <a:r>
              <a:t/>
            </a:r>
            <a:endParaRPr b="1" sz="1500">
              <a:latin typeface="Barlow"/>
              <a:ea typeface="Barlow"/>
              <a:cs typeface="Barlow"/>
              <a:sym typeface="Barlow"/>
            </a:endParaRPr>
          </a:p>
        </p:txBody>
      </p:sp>
      <p:sp>
        <p:nvSpPr>
          <p:cNvPr id="473" name="Google Shape;473;p41"/>
          <p:cNvSpPr txBox="1"/>
          <p:nvPr/>
        </p:nvSpPr>
        <p:spPr>
          <a:xfrm>
            <a:off x="455500" y="5017550"/>
            <a:ext cx="2747100" cy="49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Barlow"/>
                <a:ea typeface="Barlow"/>
                <a:cs typeface="Barlow"/>
                <a:sym typeface="Barlow"/>
              </a:rPr>
              <a:t>Full Omni Wheel Set</a:t>
            </a:r>
            <a:endParaRPr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74" name="Google Shape;474;p41"/>
          <p:cNvSpPr txBox="1"/>
          <p:nvPr/>
        </p:nvSpPr>
        <p:spPr>
          <a:xfrm>
            <a:off x="4376150" y="2032050"/>
            <a:ext cx="2481300" cy="33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Barlow"/>
                <a:ea typeface="Barlow"/>
                <a:cs typeface="Barlow"/>
                <a:sym typeface="Barlow"/>
              </a:rPr>
              <a:t>Full Traction Wheel Set</a:t>
            </a:r>
            <a:endParaRPr b="1" sz="1500">
              <a:latin typeface="Barlow"/>
              <a:ea typeface="Barlow"/>
              <a:cs typeface="Barlow"/>
              <a:sym typeface="Barlow"/>
            </a:endParaRPr>
          </a:p>
        </p:txBody>
      </p:sp>
      <p:sp>
        <p:nvSpPr>
          <p:cNvPr id="475" name="Google Shape;475;p41"/>
          <p:cNvSpPr txBox="1"/>
          <p:nvPr/>
        </p:nvSpPr>
        <p:spPr>
          <a:xfrm>
            <a:off x="3052350" y="8216375"/>
            <a:ext cx="1655100" cy="88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KEY:</a:t>
            </a:r>
            <a:endParaRPr b="1"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Blue = Traction</a:t>
            </a:r>
            <a:endParaRPr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Red = Omni</a:t>
            </a:r>
            <a:endParaRPr sz="1500">
              <a:latin typeface="Barlow"/>
              <a:ea typeface="Barlow"/>
              <a:cs typeface="Barlow"/>
              <a:sym typeface="Barlow"/>
            </a:endParaRPr>
          </a:p>
          <a:p>
            <a:pPr indent="0" lvl="0" marL="0" rtl="0" algn="l">
              <a:spcBef>
                <a:spcPts val="0"/>
              </a:spcBef>
              <a:spcAft>
                <a:spcPts val="0"/>
              </a:spcAft>
              <a:buNone/>
            </a:pPr>
            <a:r>
              <a:t/>
            </a:r>
            <a:endParaRPr sz="1500">
              <a:latin typeface="Barlow"/>
              <a:ea typeface="Barlow"/>
              <a:cs typeface="Barlow"/>
              <a:sym typeface="Barlow"/>
            </a:endParaRPr>
          </a:p>
        </p:txBody>
      </p:sp>
      <p:sp>
        <p:nvSpPr>
          <p:cNvPr id="476" name="Google Shape;476;p41"/>
          <p:cNvSpPr/>
          <p:nvPr/>
        </p:nvSpPr>
        <p:spPr>
          <a:xfrm>
            <a:off x="455500" y="2617800"/>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4243250" y="2641750"/>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455500" y="5742575"/>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4243250" y="5742575"/>
            <a:ext cx="2747100" cy="1601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589571" y="1144275"/>
            <a:ext cx="4055400" cy="532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Parth Gupta</a:t>
            </a:r>
            <a:endParaRPr sz="1500">
              <a:latin typeface="Barlow"/>
              <a:ea typeface="Barlow"/>
              <a:cs typeface="Barlow"/>
              <a:sym typeface="Barlow"/>
            </a:endParaRPr>
          </a:p>
        </p:txBody>
      </p:sp>
      <p:sp>
        <p:nvSpPr>
          <p:cNvPr id="76" name="Google Shape;76;p15"/>
          <p:cNvSpPr txBox="1"/>
          <p:nvPr/>
        </p:nvSpPr>
        <p:spPr>
          <a:xfrm>
            <a:off x="589575" y="2066322"/>
            <a:ext cx="4055400" cy="12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Grade: 8th</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Experience with Vex IQ: 2 years</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Roles: Support Designer, Support Builder,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Co-Notebooker, Head Programer</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
        <p:nvSpPr>
          <p:cNvPr id="77" name="Google Shape;77;p15"/>
          <p:cNvSpPr txBox="1"/>
          <p:nvPr/>
        </p:nvSpPr>
        <p:spPr>
          <a:xfrm>
            <a:off x="589571" y="3735075"/>
            <a:ext cx="4055400" cy="532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Vishnu </a:t>
            </a:r>
            <a:r>
              <a:rPr lang="en" sz="1500">
                <a:latin typeface="Barlow"/>
                <a:ea typeface="Barlow"/>
                <a:cs typeface="Barlow"/>
                <a:sym typeface="Barlow"/>
              </a:rPr>
              <a:t>Tadipatri</a:t>
            </a:r>
            <a:endParaRPr sz="1500">
              <a:latin typeface="Barlow"/>
              <a:ea typeface="Barlow"/>
              <a:cs typeface="Barlow"/>
              <a:sym typeface="Barlow"/>
            </a:endParaRPr>
          </a:p>
        </p:txBody>
      </p:sp>
      <p:sp>
        <p:nvSpPr>
          <p:cNvPr id="78" name="Google Shape;78;p15"/>
          <p:cNvSpPr txBox="1"/>
          <p:nvPr/>
        </p:nvSpPr>
        <p:spPr>
          <a:xfrm>
            <a:off x="665775" y="4657125"/>
            <a:ext cx="4055400" cy="14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Grade: 8th</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Experience with Vex IQ: 2 years</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Roles: Support Designer, Head Builder,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Co-Notebooker, Co-Strategist, Support Programmer</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pic>
        <p:nvPicPr>
          <p:cNvPr id="79" name="Google Shape;79;p15"/>
          <p:cNvPicPr preferRelativeResize="0"/>
          <p:nvPr/>
        </p:nvPicPr>
        <p:blipFill>
          <a:blip r:embed="rId3">
            <a:alphaModFix/>
          </a:blip>
          <a:stretch>
            <a:fillRect/>
          </a:stretch>
        </p:blipFill>
        <p:spPr>
          <a:xfrm>
            <a:off x="5516500" y="3725775"/>
            <a:ext cx="1375200" cy="2053500"/>
          </a:xfrm>
          <a:prstGeom prst="roundRect">
            <a:avLst>
              <a:gd fmla="val 16667" name="adj"/>
            </a:avLst>
          </a:prstGeom>
          <a:noFill/>
          <a:ln cap="flat" cmpd="sng" w="19050">
            <a:solidFill>
              <a:schemeClr val="dk1"/>
            </a:solidFill>
            <a:prstDash val="solid"/>
            <a:round/>
            <a:headEnd len="sm" w="sm" type="none"/>
            <a:tailEnd len="sm" w="sm" type="none"/>
          </a:ln>
        </p:spPr>
      </p:pic>
      <p:pic>
        <p:nvPicPr>
          <p:cNvPr id="80" name="Google Shape;80;p15"/>
          <p:cNvPicPr preferRelativeResize="0"/>
          <p:nvPr/>
        </p:nvPicPr>
        <p:blipFill>
          <a:blip r:embed="rId4">
            <a:alphaModFix/>
          </a:blip>
          <a:stretch>
            <a:fillRect/>
          </a:stretch>
        </p:blipFill>
        <p:spPr>
          <a:xfrm>
            <a:off x="5516550" y="1144275"/>
            <a:ext cx="1375200" cy="2053500"/>
          </a:xfrm>
          <a:prstGeom prst="roundRect">
            <a:avLst>
              <a:gd fmla="val 16667" name="adj"/>
            </a:avLst>
          </a:prstGeom>
          <a:noFill/>
          <a:ln cap="flat" cmpd="sng" w="19050">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txBox="1"/>
          <p:nvPr/>
        </p:nvSpPr>
        <p:spPr>
          <a:xfrm>
            <a:off x="269425" y="820975"/>
            <a:ext cx="7213500" cy="85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Brainstorm</a:t>
            </a:r>
            <a:endParaRPr sz="3400">
              <a:latin typeface="Comfortaa"/>
              <a:ea typeface="Comfortaa"/>
              <a:cs typeface="Comfortaa"/>
              <a:sym typeface="Comfortaa"/>
            </a:endParaRPr>
          </a:p>
        </p:txBody>
      </p:sp>
      <p:cxnSp>
        <p:nvCxnSpPr>
          <p:cNvPr id="486" name="Google Shape;486;p42"/>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487" name="Google Shape;487;p42"/>
          <p:cNvSpPr txBox="1"/>
          <p:nvPr/>
        </p:nvSpPr>
        <p:spPr>
          <a:xfrm>
            <a:off x="2695823" y="16008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Gear Ratio </a:t>
            </a:r>
            <a:endParaRPr sz="1700">
              <a:latin typeface="Barlow"/>
              <a:ea typeface="Barlow"/>
              <a:cs typeface="Barlow"/>
              <a:sym typeface="Barlow"/>
            </a:endParaRPr>
          </a:p>
        </p:txBody>
      </p:sp>
      <p:cxnSp>
        <p:nvCxnSpPr>
          <p:cNvPr id="488" name="Google Shape;488;p42"/>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489" name="Google Shape;489;p42"/>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txBox="1"/>
          <p:nvPr/>
        </p:nvSpPr>
        <p:spPr>
          <a:xfrm>
            <a:off x="453850" y="2157950"/>
            <a:ext cx="10935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491" name="Google Shape;491;p42"/>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brainstorm drivetrain ideas, based on our game problem, and the solutions we created.</a:t>
            </a:r>
            <a:endParaRPr sz="1500">
              <a:latin typeface="Barlow"/>
              <a:ea typeface="Barlow"/>
              <a:cs typeface="Barlow"/>
              <a:sym typeface="Barlow"/>
            </a:endParaRPr>
          </a:p>
        </p:txBody>
      </p:sp>
      <p:sp>
        <p:nvSpPr>
          <p:cNvPr id="492" name="Google Shape;492;p42"/>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Gear Ratios</a:t>
            </a:r>
            <a:endParaRPr sz="1500">
              <a:latin typeface="Barlow"/>
              <a:ea typeface="Barlow"/>
              <a:cs typeface="Barlow"/>
              <a:sym typeface="Barlow"/>
            </a:endParaRPr>
          </a:p>
        </p:txBody>
      </p:sp>
      <p:sp>
        <p:nvSpPr>
          <p:cNvPr id="493" name="Google Shape;493;p42"/>
          <p:cNvSpPr txBox="1"/>
          <p:nvPr/>
        </p:nvSpPr>
        <p:spPr>
          <a:xfrm>
            <a:off x="453850" y="3350601"/>
            <a:ext cx="4291200" cy="10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1:1 </a:t>
            </a:r>
            <a:r>
              <a:rPr b="1" lang="en" sz="1500">
                <a:latin typeface="Barlow"/>
                <a:ea typeface="Barlow"/>
                <a:cs typeface="Barlow"/>
                <a:sym typeface="Barlow"/>
              </a:rPr>
              <a:t>Neutral</a:t>
            </a:r>
            <a:r>
              <a:rPr b="1" lang="en" sz="1500">
                <a:latin typeface="Barlow"/>
                <a:ea typeface="Barlow"/>
                <a:cs typeface="Barlow"/>
                <a:sym typeface="Barlow"/>
              </a:rPr>
              <a:t> Gear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More 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Has </a:t>
            </a:r>
            <a:r>
              <a:rPr lang="en" sz="1500">
                <a:highlight>
                  <a:srgbClr val="FFFF00"/>
                </a:highlight>
                <a:latin typeface="Barlow"/>
                <a:ea typeface="Barlow"/>
                <a:cs typeface="Barlow"/>
                <a:sym typeface="Barlow"/>
              </a:rPr>
              <a:t>neutral</a:t>
            </a:r>
            <a:r>
              <a:rPr lang="en" sz="1500">
                <a:highlight>
                  <a:srgbClr val="FFFF00"/>
                </a:highlight>
                <a:latin typeface="Barlow"/>
                <a:ea typeface="Barlow"/>
                <a:cs typeface="Barlow"/>
                <a:sym typeface="Barlow"/>
              </a:rPr>
              <a:t> speed and </a:t>
            </a:r>
            <a:r>
              <a:rPr lang="en" sz="1500">
                <a:highlight>
                  <a:srgbClr val="FFFF00"/>
                </a:highlight>
                <a:latin typeface="Barlow"/>
                <a:ea typeface="Barlow"/>
                <a:cs typeface="Barlow"/>
                <a:sym typeface="Barlow"/>
              </a:rPr>
              <a:t>torque</a:t>
            </a:r>
            <a:r>
              <a:rPr lang="en" sz="1500">
                <a:highlight>
                  <a:srgbClr val="FFFF00"/>
                </a:highlight>
                <a:latin typeface="Barlow"/>
                <a:ea typeface="Barlow"/>
                <a:cs typeface="Barlow"/>
                <a:sym typeface="Barlow"/>
              </a:rPr>
              <a:t> gainage</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494" name="Google Shape;494;p42"/>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95" name="Google Shape;495;p42"/>
          <p:cNvGraphicFramePr/>
          <p:nvPr/>
        </p:nvGraphicFramePr>
        <p:xfrm>
          <a:off x="578700" y="4562014"/>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Has moderate speed and torque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Doesn’t have speed gainage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Doesn’t have torque gainage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96" name="Google Shape;496;p42"/>
          <p:cNvSpPr txBox="1"/>
          <p:nvPr/>
        </p:nvSpPr>
        <p:spPr>
          <a:xfrm>
            <a:off x="453850" y="6313525"/>
            <a:ext cx="4291200" cy="10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2:1 Speed Gear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2x the speed of a </a:t>
            </a:r>
            <a:r>
              <a:rPr lang="en" sz="1500">
                <a:highlight>
                  <a:srgbClr val="FFFF00"/>
                </a:highlight>
                <a:latin typeface="Barlow"/>
                <a:ea typeface="Barlow"/>
                <a:cs typeface="Barlow"/>
                <a:sym typeface="Barlow"/>
              </a:rPr>
              <a:t>neutral</a:t>
            </a:r>
            <a:r>
              <a:rPr lang="en" sz="1500">
                <a:highlight>
                  <a:srgbClr val="FFFF00"/>
                </a:highlight>
                <a:latin typeface="Barlow"/>
                <a:ea typeface="Barlow"/>
                <a:cs typeface="Barlow"/>
                <a:sym typeface="Barlow"/>
              </a:rPr>
              <a:t> drivetrain</a:t>
            </a:r>
            <a:endParaRPr sz="1500">
              <a:highlight>
                <a:srgbClr val="FFFF00"/>
              </a:highlight>
              <a:latin typeface="Barlow"/>
              <a:ea typeface="Barlow"/>
              <a:cs typeface="Barlow"/>
              <a:sym typeface="Barlow"/>
            </a:endParaRPr>
          </a:p>
        </p:txBody>
      </p:sp>
      <p:graphicFrame>
        <p:nvGraphicFramePr>
          <p:cNvPr id="497" name="Google Shape;497;p42"/>
          <p:cNvGraphicFramePr/>
          <p:nvPr/>
        </p:nvGraphicFramePr>
        <p:xfrm>
          <a:off x="578700" y="7518067"/>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Is very fast and agile</a:t>
                      </a:r>
                      <a:endParaRPr sz="1500">
                        <a:latin typeface="Barlow"/>
                        <a:ea typeface="Barlow"/>
                        <a:cs typeface="Barlow"/>
                        <a:sym typeface="Barlow"/>
                      </a:endParaRPr>
                    </a:p>
                    <a:p>
                      <a:pPr indent="0" lvl="0" marL="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Very low </a:t>
                      </a:r>
                      <a:r>
                        <a:rPr lang="en" sz="1500">
                          <a:solidFill>
                            <a:schemeClr val="dk1"/>
                          </a:solidFill>
                          <a:latin typeface="Barlow"/>
                          <a:ea typeface="Barlow"/>
                          <a:cs typeface="Barlow"/>
                          <a:sym typeface="Barlow"/>
                        </a:rPr>
                        <a:t>torque</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Very low control</a:t>
                      </a:r>
                      <a:endParaRPr sz="1500">
                        <a:solidFill>
                          <a:schemeClr val="dk1"/>
                        </a:solidFill>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3"/>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503" name="Google Shape;503;p43"/>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txBox="1"/>
          <p:nvPr/>
        </p:nvSpPr>
        <p:spPr>
          <a:xfrm>
            <a:off x="453850" y="1078150"/>
            <a:ext cx="5611800" cy="10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3:2 Slight Speed Gear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1.5x the speed of a neutral drivetrain</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505" name="Google Shape;505;p43"/>
          <p:cNvGraphicFramePr/>
          <p:nvPr/>
        </p:nvGraphicFramePr>
        <p:xfrm>
          <a:off x="453850" y="2313438"/>
          <a:ext cx="3000000" cy="3000000"/>
        </p:xfrm>
        <a:graphic>
          <a:graphicData uri="http://schemas.openxmlformats.org/drawingml/2006/table">
            <a:tbl>
              <a:tblPr>
                <a:noFill/>
                <a:tableStyleId>{C5AEE19A-125E-4B76-8326-24A5E5953A1B}</a:tableStyleId>
              </a:tblPr>
              <a:tblGrid>
                <a:gridCol w="3297475"/>
                <a:gridCol w="3297475"/>
              </a:tblGrid>
              <a:tr h="51210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530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Is fast and agile</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Low torque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Low Control</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06" name="Google Shape;506;p43"/>
          <p:cNvSpPr txBox="1"/>
          <p:nvPr/>
        </p:nvSpPr>
        <p:spPr>
          <a:xfrm>
            <a:off x="453850" y="4079797"/>
            <a:ext cx="5611800" cy="10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2:3 Slight Torque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Very uncommon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1.5x the torque of a </a:t>
            </a:r>
            <a:r>
              <a:rPr lang="en" sz="1500">
                <a:highlight>
                  <a:srgbClr val="FFFF00"/>
                </a:highlight>
                <a:latin typeface="Barlow"/>
                <a:ea typeface="Barlow"/>
                <a:cs typeface="Barlow"/>
                <a:sym typeface="Barlow"/>
              </a:rPr>
              <a:t>neutral</a:t>
            </a:r>
            <a:r>
              <a:rPr lang="en" sz="1500">
                <a:highlight>
                  <a:srgbClr val="FFFF00"/>
                </a:highlight>
                <a:latin typeface="Barlow"/>
                <a:ea typeface="Barlow"/>
                <a:cs typeface="Barlow"/>
                <a:sym typeface="Barlow"/>
              </a:rPr>
              <a:t> drivetrain</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507" name="Google Shape;507;p43"/>
          <p:cNvGraphicFramePr/>
          <p:nvPr/>
        </p:nvGraphicFramePr>
        <p:xfrm>
          <a:off x="453850" y="5257010"/>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Can hold lot of weight and power heavy-duty mechanisms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High torque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High Control</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Low speed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Low agility</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Forecast</a:t>
            </a:r>
            <a:endParaRPr sz="3400">
              <a:latin typeface="Comfortaa"/>
              <a:ea typeface="Comfortaa"/>
              <a:cs typeface="Comfortaa"/>
              <a:sym typeface="Comfortaa"/>
            </a:endParaRPr>
          </a:p>
        </p:txBody>
      </p:sp>
      <p:cxnSp>
        <p:nvCxnSpPr>
          <p:cNvPr id="514" name="Google Shape;514;p44"/>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515" name="Google Shape;515;p44"/>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*UPDATED*</a:t>
            </a:r>
            <a:endParaRPr sz="1700">
              <a:latin typeface="Barlow"/>
              <a:ea typeface="Barlow"/>
              <a:cs typeface="Barlow"/>
              <a:sym typeface="Barlow"/>
            </a:endParaRPr>
          </a:p>
        </p:txBody>
      </p:sp>
      <p:cxnSp>
        <p:nvCxnSpPr>
          <p:cNvPr id="516" name="Google Shape;516;p44"/>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517" name="Google Shape;517;p44"/>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txBox="1"/>
          <p:nvPr/>
        </p:nvSpPr>
        <p:spPr>
          <a:xfrm>
            <a:off x="461953" y="22630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519" name="Google Shape;519;p44"/>
          <p:cNvSpPr txBox="1"/>
          <p:nvPr/>
        </p:nvSpPr>
        <p:spPr>
          <a:xfrm>
            <a:off x="1715775" y="2148247"/>
            <a:ext cx="54984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timeline to manage our time efficiently and finish our robot before the competition takes place. This is our   updated GOAL for building the drivetrain. This timeline will be flexible.</a:t>
            </a:r>
            <a:endParaRPr sz="1500">
              <a:latin typeface="Barlow"/>
              <a:ea typeface="Barlow"/>
              <a:cs typeface="Barlow"/>
              <a:sym typeface="Barlow"/>
            </a:endParaRPr>
          </a:p>
        </p:txBody>
      </p:sp>
      <p:cxnSp>
        <p:nvCxnSpPr>
          <p:cNvPr id="520" name="Google Shape;520;p44"/>
          <p:cNvCxnSpPr/>
          <p:nvPr/>
        </p:nvCxnSpPr>
        <p:spPr>
          <a:xfrm>
            <a:off x="559600" y="5334000"/>
            <a:ext cx="6571800" cy="0"/>
          </a:xfrm>
          <a:prstGeom prst="straightConnector1">
            <a:avLst/>
          </a:prstGeom>
          <a:noFill/>
          <a:ln cap="flat" cmpd="sng" w="19050">
            <a:solidFill>
              <a:schemeClr val="dk1"/>
            </a:solidFill>
            <a:prstDash val="solid"/>
            <a:round/>
            <a:headEnd len="med" w="med" type="none"/>
            <a:tailEnd len="med" w="med" type="triangle"/>
          </a:ln>
        </p:spPr>
      </p:cxnSp>
      <p:cxnSp>
        <p:nvCxnSpPr>
          <p:cNvPr id="521" name="Google Shape;521;p44"/>
          <p:cNvCxnSpPr/>
          <p:nvPr/>
        </p:nvCxnSpPr>
        <p:spPr>
          <a:xfrm rot="10800000">
            <a:off x="599052" y="5326775"/>
            <a:ext cx="6463800" cy="14400"/>
          </a:xfrm>
          <a:prstGeom prst="straightConnector1">
            <a:avLst/>
          </a:prstGeom>
          <a:noFill/>
          <a:ln cap="flat" cmpd="sng" w="19050">
            <a:solidFill>
              <a:schemeClr val="dk1"/>
            </a:solidFill>
            <a:prstDash val="solid"/>
            <a:round/>
            <a:headEnd len="med" w="med" type="none"/>
            <a:tailEnd len="med" w="med" type="triangle"/>
          </a:ln>
        </p:spPr>
      </p:cxnSp>
      <p:cxnSp>
        <p:nvCxnSpPr>
          <p:cNvPr id="522" name="Google Shape;522;p44"/>
          <p:cNvCxnSpPr/>
          <p:nvPr/>
        </p:nvCxnSpPr>
        <p:spPr>
          <a:xfrm>
            <a:off x="65226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523" name="Google Shape;523;p44"/>
          <p:cNvSpPr txBox="1"/>
          <p:nvPr/>
        </p:nvSpPr>
        <p:spPr>
          <a:xfrm>
            <a:off x="44088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Test Final Drivetrain: 9/10</a:t>
            </a:r>
            <a:endParaRPr sz="1500">
              <a:latin typeface="Barlow"/>
              <a:ea typeface="Barlow"/>
              <a:cs typeface="Barlow"/>
              <a:sym typeface="Barlow"/>
            </a:endParaRPr>
          </a:p>
        </p:txBody>
      </p:sp>
      <p:cxnSp>
        <p:nvCxnSpPr>
          <p:cNvPr id="524" name="Google Shape;524;p44"/>
          <p:cNvCxnSpPr/>
          <p:nvPr/>
        </p:nvCxnSpPr>
        <p:spPr>
          <a:xfrm>
            <a:off x="3886200"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525" name="Google Shape;525;p44"/>
          <p:cNvSpPr txBox="1"/>
          <p:nvPr/>
        </p:nvSpPr>
        <p:spPr>
          <a:xfrm>
            <a:off x="3137875" y="4104875"/>
            <a:ext cx="1476600" cy="1019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Selection &amp; Build Drivetrain Completed:  9/9</a:t>
            </a:r>
            <a:endParaRPr sz="1500">
              <a:latin typeface="Barlow"/>
              <a:ea typeface="Barlow"/>
              <a:cs typeface="Barlow"/>
              <a:sym typeface="Barlow"/>
            </a:endParaRPr>
          </a:p>
        </p:txBody>
      </p:sp>
      <p:cxnSp>
        <p:nvCxnSpPr>
          <p:cNvPr id="526" name="Google Shape;526;p44"/>
          <p:cNvCxnSpPr/>
          <p:nvPr/>
        </p:nvCxnSpPr>
        <p:spPr>
          <a:xfrm>
            <a:off x="10912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44"/>
          <p:cNvSpPr txBox="1"/>
          <p:nvPr/>
        </p:nvSpPr>
        <p:spPr>
          <a:xfrm>
            <a:off x="3529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Identify Problem: 8/31</a:t>
            </a:r>
            <a:endParaRPr sz="1500">
              <a:latin typeface="Barlow"/>
              <a:ea typeface="Barlow"/>
              <a:cs typeface="Barlow"/>
              <a:sym typeface="Barlow"/>
            </a:endParaRPr>
          </a:p>
        </p:txBody>
      </p:sp>
      <p:cxnSp>
        <p:nvCxnSpPr>
          <p:cNvPr id="528" name="Google Shape;528;p44"/>
          <p:cNvCxnSpPr/>
          <p:nvPr/>
        </p:nvCxnSpPr>
        <p:spPr>
          <a:xfrm>
            <a:off x="26934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529" name="Google Shape;529;p44"/>
          <p:cNvSpPr txBox="1"/>
          <p:nvPr/>
        </p:nvSpPr>
        <p:spPr>
          <a:xfrm>
            <a:off x="19575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Brainstorm Solutions: 9/3</a:t>
            </a:r>
            <a:endParaRPr sz="1500">
              <a:latin typeface="Barlow"/>
              <a:ea typeface="Barlow"/>
              <a:cs typeface="Barlow"/>
              <a:sym typeface="Barlow"/>
            </a:endParaRPr>
          </a:p>
        </p:txBody>
      </p:sp>
      <p:cxnSp>
        <p:nvCxnSpPr>
          <p:cNvPr id="530" name="Google Shape;530;p44"/>
          <p:cNvCxnSpPr/>
          <p:nvPr/>
        </p:nvCxnSpPr>
        <p:spPr>
          <a:xfrm>
            <a:off x="51471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531" name="Google Shape;531;p44"/>
          <p:cNvSpPr txBox="1"/>
          <p:nvPr/>
        </p:nvSpPr>
        <p:spPr>
          <a:xfrm>
            <a:off x="57843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Drivetrain Completed:  9/10</a:t>
            </a:r>
            <a:endParaRPr sz="1500">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5"/>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txBox="1"/>
          <p:nvPr/>
        </p:nvSpPr>
        <p:spPr>
          <a:xfrm>
            <a:off x="370500" y="3344000"/>
            <a:ext cx="6777600" cy="16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Barlow"/>
                <a:ea typeface="Barlow"/>
                <a:cs typeface="Barlow"/>
                <a:sym typeface="Barlow"/>
              </a:rPr>
              <a:t> </a:t>
            </a:r>
            <a:r>
              <a:rPr lang="en" sz="1500">
                <a:latin typeface="Barlow"/>
                <a:ea typeface="Barlow"/>
                <a:cs typeface="Barlow"/>
                <a:sym typeface="Barlow"/>
              </a:rPr>
              <a:t>To decide what </a:t>
            </a:r>
            <a:r>
              <a:rPr lang="en" sz="1500">
                <a:latin typeface="Barlow"/>
                <a:ea typeface="Barlow"/>
                <a:cs typeface="Barlow"/>
                <a:sym typeface="Barlow"/>
              </a:rPr>
              <a:t>type</a:t>
            </a:r>
            <a:r>
              <a:rPr lang="en" sz="1500">
                <a:latin typeface="Barlow"/>
                <a:ea typeface="Barlow"/>
                <a:cs typeface="Barlow"/>
                <a:sym typeface="Barlow"/>
              </a:rPr>
              <a:t> of drivetrain we are going to be using, we have to consider:</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Control: How easy is it to control the robot?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Size: </a:t>
            </a:r>
            <a:r>
              <a:rPr lang="en" sz="1500">
                <a:latin typeface="Barlow"/>
                <a:ea typeface="Barlow"/>
                <a:cs typeface="Barlow"/>
                <a:sym typeface="Barlow"/>
              </a:rPr>
              <a:t>How small or big is the robot?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Adaptability: Can the robot be changed?</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Compatibility: Is it durable?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Energy Consumption: How much workload do the motors take up?</a:t>
            </a:r>
            <a:endParaRPr sz="1500">
              <a:latin typeface="Barlow"/>
              <a:ea typeface="Barlow"/>
              <a:cs typeface="Barlow"/>
              <a:sym typeface="Barlow"/>
            </a:endParaRPr>
          </a:p>
        </p:txBody>
      </p:sp>
      <p:sp>
        <p:nvSpPr>
          <p:cNvPr id="538" name="Google Shape;538;p45"/>
          <p:cNvSpPr txBox="1"/>
          <p:nvPr/>
        </p:nvSpPr>
        <p:spPr>
          <a:xfrm>
            <a:off x="461953" y="513196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Chart</a:t>
            </a:r>
            <a:endParaRPr sz="1500">
              <a:latin typeface="Barlow"/>
              <a:ea typeface="Barlow"/>
              <a:cs typeface="Barlow"/>
              <a:sym typeface="Barlow"/>
            </a:endParaRPr>
          </a:p>
        </p:txBody>
      </p:sp>
      <p:sp>
        <p:nvSpPr>
          <p:cNvPr id="539" name="Google Shape;539;p45"/>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Select and Plan</a:t>
            </a:r>
            <a:endParaRPr sz="3400">
              <a:latin typeface="Comfortaa"/>
              <a:ea typeface="Comfortaa"/>
              <a:cs typeface="Comfortaa"/>
              <a:sym typeface="Comfortaa"/>
            </a:endParaRPr>
          </a:p>
        </p:txBody>
      </p:sp>
      <p:cxnSp>
        <p:nvCxnSpPr>
          <p:cNvPr id="540" name="Google Shape;540;p45"/>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541" name="Google Shape;541;p45"/>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Drive Types</a:t>
            </a:r>
            <a:endParaRPr sz="1700">
              <a:latin typeface="Barlow"/>
              <a:ea typeface="Barlow"/>
              <a:cs typeface="Barlow"/>
              <a:sym typeface="Barlow"/>
            </a:endParaRPr>
          </a:p>
        </p:txBody>
      </p:sp>
      <p:cxnSp>
        <p:nvCxnSpPr>
          <p:cNvPr id="542" name="Google Shape;542;p45"/>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543" name="Google Shape;543;p45"/>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txBox="1"/>
          <p:nvPr/>
        </p:nvSpPr>
        <p:spPr>
          <a:xfrm>
            <a:off x="461946" y="2938700"/>
            <a:ext cx="28527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Drivetrain Type: </a:t>
            </a:r>
            <a:r>
              <a:rPr lang="en" sz="1500">
                <a:latin typeface="Barlow"/>
                <a:ea typeface="Barlow"/>
                <a:cs typeface="Barlow"/>
                <a:sym typeface="Barlow"/>
              </a:rPr>
              <a:t>Decision</a:t>
            </a:r>
            <a:r>
              <a:rPr lang="en" sz="1500">
                <a:latin typeface="Barlow"/>
                <a:ea typeface="Barlow"/>
                <a:cs typeface="Barlow"/>
                <a:sym typeface="Barlow"/>
              </a:rPr>
              <a:t> Matrix</a:t>
            </a:r>
            <a:endParaRPr sz="1500">
              <a:latin typeface="Barlow"/>
              <a:ea typeface="Barlow"/>
              <a:cs typeface="Barlow"/>
              <a:sym typeface="Barlow"/>
            </a:endParaRPr>
          </a:p>
        </p:txBody>
      </p:sp>
      <p:sp>
        <p:nvSpPr>
          <p:cNvPr id="545" name="Google Shape;545;p45"/>
          <p:cNvSpPr txBox="1"/>
          <p:nvPr/>
        </p:nvSpPr>
        <p:spPr>
          <a:xfrm>
            <a:off x="1715775" y="2148245"/>
            <a:ext cx="54984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choose the best drivetrain to meet our needs through a decision matrix. </a:t>
            </a:r>
            <a:endParaRPr sz="1500">
              <a:latin typeface="Barlow"/>
              <a:ea typeface="Barlow"/>
              <a:cs typeface="Barlow"/>
              <a:sym typeface="Barlow"/>
            </a:endParaRPr>
          </a:p>
        </p:txBody>
      </p:sp>
      <p:sp>
        <p:nvSpPr>
          <p:cNvPr id="546" name="Google Shape;546;p45"/>
          <p:cNvSpPr txBox="1"/>
          <p:nvPr/>
        </p:nvSpPr>
        <p:spPr>
          <a:xfrm>
            <a:off x="461953" y="227389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547" name="Google Shape;547;p45"/>
          <p:cNvSpPr txBox="1"/>
          <p:nvPr/>
        </p:nvSpPr>
        <p:spPr>
          <a:xfrm>
            <a:off x="1646300" y="5036881"/>
            <a:ext cx="5257800" cy="5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Ranking the drivetrains on a scale from 1-5. *Some words might have </a:t>
            </a:r>
            <a:r>
              <a:rPr lang="en" sz="1500">
                <a:latin typeface="Barlow"/>
                <a:ea typeface="Barlow"/>
                <a:cs typeface="Barlow"/>
                <a:sym typeface="Barlow"/>
              </a:rPr>
              <a:t>abbreviations</a:t>
            </a:r>
            <a:endParaRPr sz="1500">
              <a:latin typeface="Barlow"/>
              <a:ea typeface="Barlow"/>
              <a:cs typeface="Barlow"/>
              <a:sym typeface="Barlow"/>
            </a:endParaRPr>
          </a:p>
        </p:txBody>
      </p:sp>
      <p:graphicFrame>
        <p:nvGraphicFramePr>
          <p:cNvPr id="548" name="Google Shape;548;p45"/>
          <p:cNvGraphicFramePr/>
          <p:nvPr/>
        </p:nvGraphicFramePr>
        <p:xfrm>
          <a:off x="497400" y="5776900"/>
          <a:ext cx="3000000" cy="3000000"/>
        </p:xfrm>
        <a:graphic>
          <a:graphicData uri="http://schemas.openxmlformats.org/drawingml/2006/table">
            <a:tbl>
              <a:tblPr>
                <a:noFill/>
                <a:tableStyleId>{C5AEE19A-125E-4B76-8326-24A5E5953A1B}</a:tableStyleId>
              </a:tblPr>
              <a:tblGrid>
                <a:gridCol w="719850"/>
                <a:gridCol w="1392500"/>
                <a:gridCol w="1187225"/>
                <a:gridCol w="1070700"/>
                <a:gridCol w="1245450"/>
                <a:gridCol w="1274650"/>
              </a:tblGrid>
              <a:tr h="558500">
                <a:tc>
                  <a:txBody>
                    <a:bodyPr/>
                    <a:lstStyle/>
                    <a:p>
                      <a:pPr indent="0" lvl="0" marL="0" rtl="0" algn="l">
                        <a:spcBef>
                          <a:spcPts val="0"/>
                        </a:spcBef>
                        <a:spcAft>
                          <a:spcPts val="0"/>
                        </a:spcAft>
                        <a:buNone/>
                      </a:pPr>
                      <a:r>
                        <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Control</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Size</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Adapt.</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Durability</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Energy Cons.</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32350">
                <a:tc>
                  <a:txBody>
                    <a:bodyPr/>
                    <a:lstStyle/>
                    <a:p>
                      <a:pPr indent="0" lvl="0" marL="0" rtl="0" algn="l">
                        <a:spcBef>
                          <a:spcPts val="0"/>
                        </a:spcBef>
                        <a:spcAft>
                          <a:spcPts val="0"/>
                        </a:spcAft>
                        <a:buNone/>
                      </a:pPr>
                      <a:r>
                        <a:rPr b="1" lang="en" sz="1300">
                          <a:latin typeface="Barlow"/>
                          <a:ea typeface="Barlow"/>
                          <a:cs typeface="Barlow"/>
                          <a:sym typeface="Barlow"/>
                        </a:rPr>
                        <a:t>FWD</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2; Terrible Center of Gravity</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Compact &amp; low to ground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Can be changed but hard to do so</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Less support for other subsystems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Only 2 motors.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7250">
                <a:tc>
                  <a:txBody>
                    <a:bodyPr/>
                    <a:lstStyle/>
                    <a:p>
                      <a:pPr indent="0" lvl="0" marL="0" rtl="0" algn="l">
                        <a:spcBef>
                          <a:spcPts val="0"/>
                        </a:spcBef>
                        <a:spcAft>
                          <a:spcPts val="0"/>
                        </a:spcAft>
                        <a:buNone/>
                      </a:pPr>
                      <a:r>
                        <a:rPr b="1" lang="en" sz="1300">
                          <a:latin typeface="Barlow"/>
                          <a:ea typeface="Barlow"/>
                          <a:cs typeface="Barlow"/>
                          <a:sym typeface="Barlow"/>
                        </a:rPr>
                        <a:t>RWD</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3</a:t>
                      </a:r>
                      <a:r>
                        <a:rPr lang="en" sz="1000">
                          <a:solidFill>
                            <a:schemeClr val="dk1"/>
                          </a:solidFill>
                          <a:latin typeface="Barlow"/>
                          <a:ea typeface="Barlow"/>
                          <a:cs typeface="Barlow"/>
                          <a:sym typeface="Barlow"/>
                        </a:rPr>
                        <a:t>; Okay Center of Gravity</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5; Compact &amp; low to ground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3; Can be changed but hard to do so</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3</a:t>
                      </a:r>
                      <a:r>
                        <a:rPr lang="en" sz="1000">
                          <a:solidFill>
                            <a:schemeClr val="dk1"/>
                          </a:solidFill>
                          <a:latin typeface="Barlow"/>
                          <a:ea typeface="Barlow"/>
                          <a:cs typeface="Barlow"/>
                          <a:sym typeface="Barlow"/>
                        </a:rPr>
                        <a:t>; Less support for other subsystems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5; Only 2 motors.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3950">
                <a:tc>
                  <a:txBody>
                    <a:bodyPr/>
                    <a:lstStyle/>
                    <a:p>
                      <a:pPr indent="0" lvl="0" marL="0" rtl="0" algn="l">
                        <a:spcBef>
                          <a:spcPts val="0"/>
                        </a:spcBef>
                        <a:spcAft>
                          <a:spcPts val="0"/>
                        </a:spcAft>
                        <a:buNone/>
                      </a:pPr>
                      <a:r>
                        <a:rPr b="1" lang="en" sz="1300">
                          <a:latin typeface="Barlow"/>
                          <a:ea typeface="Barlow"/>
                          <a:cs typeface="Barlow"/>
                          <a:sym typeface="Barlow"/>
                        </a:rPr>
                        <a:t>AWD</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Perfect Center of Gravity</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5; Compact &amp; low to ground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2</a:t>
                      </a:r>
                      <a:r>
                        <a:rPr lang="en" sz="1000">
                          <a:solidFill>
                            <a:schemeClr val="dk1"/>
                          </a:solidFill>
                          <a:latin typeface="Barlow"/>
                          <a:ea typeface="Barlow"/>
                          <a:cs typeface="Barlow"/>
                          <a:sym typeface="Barlow"/>
                        </a:rPr>
                        <a:t>; Hard to change the robot</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Barlow"/>
                          <a:ea typeface="Barlow"/>
                          <a:cs typeface="Barlow"/>
                          <a:sym typeface="Barlow"/>
                        </a:rPr>
                        <a:t>4; Better support for other subsystems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2; 4 motors take a lot of energy up.</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64225">
                <a:tc>
                  <a:txBody>
                    <a:bodyPr/>
                    <a:lstStyle/>
                    <a:p>
                      <a:pPr indent="0" lvl="0" marL="0" rtl="0" algn="l">
                        <a:spcBef>
                          <a:spcPts val="0"/>
                        </a:spcBef>
                        <a:spcAft>
                          <a:spcPts val="0"/>
                        </a:spcAft>
                        <a:buNone/>
                      </a:pPr>
                      <a:r>
                        <a:rPr b="1" lang="en" sz="1300">
                          <a:latin typeface="Barlow"/>
                          <a:ea typeface="Barlow"/>
                          <a:cs typeface="Barlow"/>
                          <a:sym typeface="Barlow"/>
                        </a:rPr>
                        <a:t>Tri Train</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4; Better center of gravity.</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4; Less compact and higher to the ground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Only </a:t>
                      </a:r>
                      <a:r>
                        <a:rPr lang="en" sz="1000">
                          <a:latin typeface="Barlow"/>
                          <a:ea typeface="Barlow"/>
                          <a:cs typeface="Barlow"/>
                          <a:sym typeface="Barlow"/>
                        </a:rPr>
                        <a:t>Gear</a:t>
                      </a:r>
                      <a:r>
                        <a:rPr lang="en" sz="1000">
                          <a:latin typeface="Barlow"/>
                          <a:ea typeface="Barlow"/>
                          <a:cs typeface="Barlow"/>
                          <a:sym typeface="Barlow"/>
                        </a:rPr>
                        <a:t>-Ratio compatible drivetrain.</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Has a strong frame, to support other </a:t>
                      </a:r>
                      <a:r>
                        <a:rPr lang="en" sz="1000">
                          <a:latin typeface="Barlow"/>
                          <a:ea typeface="Barlow"/>
                          <a:cs typeface="Barlow"/>
                          <a:sym typeface="Barlow"/>
                        </a:rPr>
                        <a:t>subsystems.</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Only 2 motors </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6"/>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400">
              <a:latin typeface="Comfortaa"/>
              <a:ea typeface="Comfortaa"/>
              <a:cs typeface="Comfortaa"/>
              <a:sym typeface="Comfortaa"/>
            </a:endParaRPr>
          </a:p>
        </p:txBody>
      </p:sp>
      <p:sp>
        <p:nvSpPr>
          <p:cNvPr id="555" name="Google Shape;555;p46"/>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txBox="1"/>
          <p:nvPr/>
        </p:nvSpPr>
        <p:spPr>
          <a:xfrm>
            <a:off x="497400" y="1600575"/>
            <a:ext cx="67776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Through the </a:t>
            </a:r>
            <a:r>
              <a:rPr lang="en" sz="1500">
                <a:latin typeface="Barlow"/>
                <a:ea typeface="Barlow"/>
                <a:cs typeface="Barlow"/>
                <a:sym typeface="Barlow"/>
              </a:rPr>
              <a:t>decision matrix and grading each type of of drivetrain through five different factors, </a:t>
            </a:r>
            <a:r>
              <a:rPr lang="en" sz="1500">
                <a:highlight>
                  <a:srgbClr val="FFFF00"/>
                </a:highlight>
                <a:latin typeface="Barlow"/>
                <a:ea typeface="Barlow"/>
                <a:cs typeface="Barlow"/>
                <a:sym typeface="Barlow"/>
              </a:rPr>
              <a:t>we have come to the conclusion that we should use the Tri-Train. </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
        <p:nvSpPr>
          <p:cNvPr id="557" name="Google Shape;557;p46"/>
          <p:cNvSpPr txBox="1"/>
          <p:nvPr/>
        </p:nvSpPr>
        <p:spPr>
          <a:xfrm>
            <a:off x="497399" y="1104700"/>
            <a:ext cx="15456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Conclusion</a:t>
            </a:r>
            <a:endParaRPr sz="1500">
              <a:latin typeface="Barlow"/>
              <a:ea typeface="Barlow"/>
              <a:cs typeface="Barlow"/>
              <a:sym typeface="Barlow"/>
            </a:endParaRPr>
          </a:p>
        </p:txBody>
      </p:sp>
      <p:sp>
        <p:nvSpPr>
          <p:cNvPr id="558" name="Google Shape;558;p46"/>
          <p:cNvSpPr txBox="1"/>
          <p:nvPr/>
        </p:nvSpPr>
        <p:spPr>
          <a:xfrm>
            <a:off x="497399" y="2681750"/>
            <a:ext cx="15456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Modification</a:t>
            </a:r>
            <a:endParaRPr sz="1500">
              <a:latin typeface="Barlow"/>
              <a:ea typeface="Barlow"/>
              <a:cs typeface="Barlow"/>
              <a:sym typeface="Barlow"/>
            </a:endParaRPr>
          </a:p>
        </p:txBody>
      </p:sp>
      <p:sp>
        <p:nvSpPr>
          <p:cNvPr id="559" name="Google Shape;559;p46"/>
          <p:cNvSpPr txBox="1"/>
          <p:nvPr/>
        </p:nvSpPr>
        <p:spPr>
          <a:xfrm>
            <a:off x="497400" y="3215725"/>
            <a:ext cx="6777600" cy="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To try and fix the size problem of the Tri-Train, </a:t>
            </a:r>
            <a:r>
              <a:rPr lang="en" sz="1500">
                <a:highlight>
                  <a:srgbClr val="FFFF00"/>
                </a:highlight>
                <a:latin typeface="Barlow"/>
                <a:ea typeface="Barlow"/>
                <a:cs typeface="Barlow"/>
                <a:sym typeface="Barlow"/>
              </a:rPr>
              <a:t>we have decided to move to motors down so we can minimize the amount of vertical space taken up by the drivetrain.</a:t>
            </a:r>
            <a:endParaRPr sz="1500">
              <a:highlight>
                <a:srgbClr val="FFFF00"/>
              </a:highlight>
              <a:latin typeface="Barlow"/>
              <a:ea typeface="Barlow"/>
              <a:cs typeface="Barlow"/>
              <a:sym typeface="Barlow"/>
            </a:endParaRPr>
          </a:p>
        </p:txBody>
      </p:sp>
      <p:pic>
        <p:nvPicPr>
          <p:cNvPr id="560" name="Google Shape;560;p46"/>
          <p:cNvPicPr preferRelativeResize="0"/>
          <p:nvPr/>
        </p:nvPicPr>
        <p:blipFill rotWithShape="1">
          <a:blip r:embed="rId3">
            <a:alphaModFix/>
          </a:blip>
          <a:srcRect b="9560" l="19918" r="20479" t="11755"/>
          <a:stretch/>
        </p:blipFill>
        <p:spPr>
          <a:xfrm>
            <a:off x="5042175" y="4220775"/>
            <a:ext cx="1909200" cy="3108600"/>
          </a:xfrm>
          <a:prstGeom prst="rect">
            <a:avLst/>
          </a:prstGeom>
          <a:noFill/>
          <a:ln cap="flat" cmpd="sng" w="19050">
            <a:solidFill>
              <a:schemeClr val="dk1"/>
            </a:solidFill>
            <a:prstDash val="solid"/>
            <a:round/>
            <a:headEnd len="sm" w="sm" type="none"/>
            <a:tailEnd len="sm" w="sm" type="none"/>
          </a:ln>
        </p:spPr>
      </p:pic>
      <p:sp>
        <p:nvSpPr>
          <p:cNvPr id="561" name="Google Shape;561;p46"/>
          <p:cNvSpPr/>
          <p:nvPr/>
        </p:nvSpPr>
        <p:spPr>
          <a:xfrm>
            <a:off x="3177138" y="4713738"/>
            <a:ext cx="1418100" cy="405300"/>
          </a:xfrm>
          <a:prstGeom prst="right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46"/>
          <p:cNvSpPr/>
          <p:nvPr/>
        </p:nvSpPr>
        <p:spPr>
          <a:xfrm>
            <a:off x="3177113" y="6408738"/>
            <a:ext cx="1418100" cy="405300"/>
          </a:xfrm>
          <a:prstGeom prst="right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563" name="Google Shape;563;p46"/>
          <p:cNvPicPr preferRelativeResize="0"/>
          <p:nvPr/>
        </p:nvPicPr>
        <p:blipFill rotWithShape="1">
          <a:blip r:embed="rId4">
            <a:alphaModFix/>
          </a:blip>
          <a:srcRect b="0" l="8574" r="8574" t="0"/>
          <a:stretch/>
        </p:blipFill>
        <p:spPr>
          <a:xfrm>
            <a:off x="927375" y="4220775"/>
            <a:ext cx="1909044" cy="31087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7"/>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txBox="1"/>
          <p:nvPr/>
        </p:nvSpPr>
        <p:spPr>
          <a:xfrm>
            <a:off x="370500" y="3344000"/>
            <a:ext cx="6777600" cy="21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Barlow"/>
                <a:ea typeface="Barlow"/>
                <a:cs typeface="Barlow"/>
                <a:sym typeface="Barlow"/>
              </a:rPr>
              <a:t> </a:t>
            </a:r>
            <a:r>
              <a:rPr lang="en" sz="1500">
                <a:latin typeface="Barlow"/>
                <a:ea typeface="Barlow"/>
                <a:cs typeface="Barlow"/>
                <a:sym typeface="Barlow"/>
              </a:rPr>
              <a:t>To decide what wheel type we are going to be using, we have to consider:</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Control: How easy is it to control the robot?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Speed: How fast will our robot drive?</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Agility</a:t>
            </a:r>
            <a:r>
              <a:rPr lang="en" sz="1500">
                <a:latin typeface="Barlow"/>
                <a:ea typeface="Barlow"/>
                <a:cs typeface="Barlow"/>
                <a:sym typeface="Barlow"/>
              </a:rPr>
              <a:t>: How fast is the turning speed of the robot</a:t>
            </a:r>
            <a:endParaRPr sz="1500">
              <a:latin typeface="Barlow"/>
              <a:ea typeface="Barlow"/>
              <a:cs typeface="Barlow"/>
              <a:sym typeface="Barlow"/>
            </a:endParaRPr>
          </a:p>
        </p:txBody>
      </p:sp>
      <p:sp>
        <p:nvSpPr>
          <p:cNvPr id="570" name="Google Shape;570;p47"/>
          <p:cNvSpPr txBox="1"/>
          <p:nvPr/>
        </p:nvSpPr>
        <p:spPr>
          <a:xfrm>
            <a:off x="461953" y="467476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Chart</a:t>
            </a:r>
            <a:endParaRPr sz="1500">
              <a:latin typeface="Barlow"/>
              <a:ea typeface="Barlow"/>
              <a:cs typeface="Barlow"/>
              <a:sym typeface="Barlow"/>
            </a:endParaRPr>
          </a:p>
        </p:txBody>
      </p:sp>
      <p:sp>
        <p:nvSpPr>
          <p:cNvPr id="571" name="Google Shape;571;p47"/>
          <p:cNvSpPr txBox="1"/>
          <p:nvPr/>
        </p:nvSpPr>
        <p:spPr>
          <a:xfrm>
            <a:off x="333925" y="781925"/>
            <a:ext cx="7084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Select and Plan</a:t>
            </a:r>
            <a:endParaRPr sz="3400">
              <a:latin typeface="Comfortaa"/>
              <a:ea typeface="Comfortaa"/>
              <a:cs typeface="Comfortaa"/>
              <a:sym typeface="Comfortaa"/>
            </a:endParaRPr>
          </a:p>
        </p:txBody>
      </p:sp>
      <p:cxnSp>
        <p:nvCxnSpPr>
          <p:cNvPr id="572" name="Google Shape;572;p47"/>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573" name="Google Shape;573;p47"/>
          <p:cNvSpPr txBox="1"/>
          <p:nvPr/>
        </p:nvSpPr>
        <p:spPr>
          <a:xfrm>
            <a:off x="2695823" y="159892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Wheel</a:t>
            </a:r>
            <a:r>
              <a:rPr lang="en" sz="1700">
                <a:latin typeface="Barlow"/>
                <a:ea typeface="Barlow"/>
                <a:cs typeface="Barlow"/>
                <a:sym typeface="Barlow"/>
              </a:rPr>
              <a:t> Types</a:t>
            </a:r>
            <a:endParaRPr sz="1700">
              <a:latin typeface="Barlow"/>
              <a:ea typeface="Barlow"/>
              <a:cs typeface="Barlow"/>
              <a:sym typeface="Barlow"/>
            </a:endParaRPr>
          </a:p>
        </p:txBody>
      </p:sp>
      <p:cxnSp>
        <p:nvCxnSpPr>
          <p:cNvPr id="574" name="Google Shape;574;p47"/>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575" name="Google Shape;575;p47"/>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txBox="1"/>
          <p:nvPr/>
        </p:nvSpPr>
        <p:spPr>
          <a:xfrm>
            <a:off x="461946" y="2938700"/>
            <a:ext cx="28527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Wheel Type</a:t>
            </a:r>
            <a:r>
              <a:rPr lang="en" sz="1500">
                <a:latin typeface="Barlow"/>
                <a:ea typeface="Barlow"/>
                <a:cs typeface="Barlow"/>
                <a:sym typeface="Barlow"/>
              </a:rPr>
              <a:t>: Decision Matrix</a:t>
            </a:r>
            <a:endParaRPr sz="1500">
              <a:latin typeface="Barlow"/>
              <a:ea typeface="Barlow"/>
              <a:cs typeface="Barlow"/>
              <a:sym typeface="Barlow"/>
            </a:endParaRPr>
          </a:p>
        </p:txBody>
      </p:sp>
      <p:sp>
        <p:nvSpPr>
          <p:cNvPr id="577" name="Google Shape;577;p47"/>
          <p:cNvSpPr txBox="1"/>
          <p:nvPr/>
        </p:nvSpPr>
        <p:spPr>
          <a:xfrm>
            <a:off x="1715775" y="2148245"/>
            <a:ext cx="54984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choose the combination of wheels on our robot to maximize </a:t>
            </a:r>
            <a:r>
              <a:rPr lang="en" sz="1500">
                <a:latin typeface="Barlow"/>
                <a:ea typeface="Barlow"/>
                <a:cs typeface="Barlow"/>
                <a:sym typeface="Barlow"/>
              </a:rPr>
              <a:t>efficiency</a:t>
            </a:r>
            <a:r>
              <a:rPr lang="en" sz="1500">
                <a:latin typeface="Barlow"/>
                <a:ea typeface="Barlow"/>
                <a:cs typeface="Barlow"/>
                <a:sym typeface="Barlow"/>
              </a:rPr>
              <a:t> and to meet our needs.</a:t>
            </a:r>
            <a:endParaRPr sz="1500">
              <a:latin typeface="Barlow"/>
              <a:ea typeface="Barlow"/>
              <a:cs typeface="Barlow"/>
              <a:sym typeface="Barlow"/>
            </a:endParaRPr>
          </a:p>
        </p:txBody>
      </p:sp>
      <p:sp>
        <p:nvSpPr>
          <p:cNvPr id="578" name="Google Shape;578;p47"/>
          <p:cNvSpPr txBox="1"/>
          <p:nvPr/>
        </p:nvSpPr>
        <p:spPr>
          <a:xfrm>
            <a:off x="461953" y="227391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579" name="Google Shape;579;p47"/>
          <p:cNvSpPr txBox="1"/>
          <p:nvPr/>
        </p:nvSpPr>
        <p:spPr>
          <a:xfrm>
            <a:off x="1646300" y="4579681"/>
            <a:ext cx="5257800" cy="5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Ranking the wheel types on a scale from 1-5. *Some words might have abbreviations</a:t>
            </a:r>
            <a:endParaRPr sz="1500">
              <a:latin typeface="Barlow"/>
              <a:ea typeface="Barlow"/>
              <a:cs typeface="Barlow"/>
              <a:sym typeface="Barlow"/>
            </a:endParaRPr>
          </a:p>
        </p:txBody>
      </p:sp>
      <p:graphicFrame>
        <p:nvGraphicFramePr>
          <p:cNvPr id="580" name="Google Shape;580;p47"/>
          <p:cNvGraphicFramePr/>
          <p:nvPr/>
        </p:nvGraphicFramePr>
        <p:xfrm>
          <a:off x="508275" y="5407225"/>
          <a:ext cx="3000000" cy="3000000"/>
        </p:xfrm>
        <a:graphic>
          <a:graphicData uri="http://schemas.openxmlformats.org/drawingml/2006/table">
            <a:tbl>
              <a:tblPr>
                <a:noFill/>
                <a:tableStyleId>{C5AEE19A-125E-4B76-8326-24A5E5953A1B}</a:tableStyleId>
              </a:tblPr>
              <a:tblGrid>
                <a:gridCol w="1722600"/>
                <a:gridCol w="1722600"/>
                <a:gridCol w="1722600"/>
                <a:gridCol w="1722600"/>
              </a:tblGrid>
              <a:tr h="657925">
                <a:tc>
                  <a:txBody>
                    <a:bodyPr/>
                    <a:lstStyle/>
                    <a:p>
                      <a:pPr indent="0" lvl="0" marL="0" rtl="0" algn="l">
                        <a:spcBef>
                          <a:spcPts val="0"/>
                        </a:spcBef>
                        <a:spcAft>
                          <a:spcPts val="0"/>
                        </a:spcAft>
                        <a:buNone/>
                      </a:pPr>
                      <a:r>
                        <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Control</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Speed</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Barlow"/>
                          <a:ea typeface="Barlow"/>
                          <a:cs typeface="Barlow"/>
                          <a:sym typeface="Barlow"/>
                        </a:rPr>
                        <a:t>Agility</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925">
                <a:tc>
                  <a:txBody>
                    <a:bodyPr/>
                    <a:lstStyle/>
                    <a:p>
                      <a:pPr indent="0" lvl="0" marL="0" rtl="0" algn="l">
                        <a:spcBef>
                          <a:spcPts val="0"/>
                        </a:spcBef>
                        <a:spcAft>
                          <a:spcPts val="0"/>
                        </a:spcAft>
                        <a:buNone/>
                      </a:pPr>
                      <a:r>
                        <a:rPr b="1" lang="en" sz="1300">
                          <a:latin typeface="Barlow"/>
                          <a:ea typeface="Barlow"/>
                          <a:cs typeface="Barlow"/>
                          <a:sym typeface="Barlow"/>
                        </a:rPr>
                        <a:t>Traction in back, Omni in front</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Hybrid wheels cause </a:t>
                      </a:r>
                      <a:r>
                        <a:rPr lang="en" sz="1000">
                          <a:latin typeface="Barlow"/>
                          <a:ea typeface="Barlow"/>
                          <a:cs typeface="Barlow"/>
                          <a:sym typeface="Barlow"/>
                        </a:rPr>
                        <a:t>inconsistency</a:t>
                      </a:r>
                      <a:r>
                        <a:rPr lang="en" sz="1000">
                          <a:latin typeface="Barlow"/>
                          <a:ea typeface="Barlow"/>
                          <a:cs typeface="Barlow"/>
                          <a:sym typeface="Barlow"/>
                        </a:rPr>
                        <a:t> while driving</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Half traction and half omni cause reduced speed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2; Hybrid wheels make turning extremely </a:t>
                      </a:r>
                      <a:r>
                        <a:rPr lang="en" sz="1000">
                          <a:latin typeface="Barlow"/>
                          <a:ea typeface="Barlow"/>
                          <a:cs typeface="Barlow"/>
                          <a:sym typeface="Barlow"/>
                        </a:rPr>
                        <a:t>inefficient</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925">
                <a:tc>
                  <a:txBody>
                    <a:bodyPr/>
                    <a:lstStyle/>
                    <a:p>
                      <a:pPr indent="0" lvl="0" marL="0" rtl="0" algn="l">
                        <a:spcBef>
                          <a:spcPts val="0"/>
                        </a:spcBef>
                        <a:spcAft>
                          <a:spcPts val="0"/>
                        </a:spcAft>
                        <a:buNone/>
                      </a:pPr>
                      <a:r>
                        <a:rPr b="1" lang="en" sz="1300">
                          <a:latin typeface="Barlow"/>
                          <a:ea typeface="Barlow"/>
                          <a:cs typeface="Barlow"/>
                          <a:sym typeface="Barlow"/>
                        </a:rPr>
                        <a:t>Full traction</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Rubber of the wheels create friction on the field, making control inconsistent</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Traction wheels have good grip on floor</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1; Traction wheels’ grip against the field makes turning very slow</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925">
                <a:tc>
                  <a:txBody>
                    <a:bodyPr/>
                    <a:lstStyle/>
                    <a:p>
                      <a:pPr indent="0" lvl="0" marL="0" rtl="0" algn="l">
                        <a:spcBef>
                          <a:spcPts val="0"/>
                        </a:spcBef>
                        <a:spcAft>
                          <a:spcPts val="0"/>
                        </a:spcAft>
                        <a:buNone/>
                      </a:pPr>
                      <a:r>
                        <a:rPr b="1" lang="en" sz="1300">
                          <a:latin typeface="Barlow"/>
                          <a:ea typeface="Barlow"/>
                          <a:cs typeface="Barlow"/>
                          <a:sym typeface="Barlow"/>
                        </a:rPr>
                        <a:t>Full Omni</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4; Wheels have average grip against field, increasing control</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Wheels have average grip against field, and therefore have average speed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5; Wheels can move sideways without turning, making agility very efficient</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925">
                <a:tc>
                  <a:txBody>
                    <a:bodyPr/>
                    <a:lstStyle/>
                    <a:p>
                      <a:pPr indent="0" lvl="0" marL="0" rtl="0" algn="l">
                        <a:spcBef>
                          <a:spcPts val="0"/>
                        </a:spcBef>
                        <a:spcAft>
                          <a:spcPts val="0"/>
                        </a:spcAft>
                        <a:buClr>
                          <a:schemeClr val="dk1"/>
                        </a:buClr>
                        <a:buSzPts val="1100"/>
                        <a:buFont typeface="Arial"/>
                        <a:buNone/>
                      </a:pPr>
                      <a:r>
                        <a:rPr b="1" lang="en" sz="1300">
                          <a:solidFill>
                            <a:schemeClr val="dk1"/>
                          </a:solidFill>
                          <a:latin typeface="Barlow"/>
                          <a:ea typeface="Barlow"/>
                          <a:cs typeface="Barlow"/>
                          <a:sym typeface="Barlow"/>
                        </a:rPr>
                        <a:t>Omni in back, Traction in front</a:t>
                      </a:r>
                      <a:endParaRPr b="1" sz="13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a:t>
                      </a:r>
                      <a:r>
                        <a:rPr lang="en" sz="1000">
                          <a:solidFill>
                            <a:schemeClr val="dk1"/>
                          </a:solidFill>
                          <a:latin typeface="Barlow"/>
                          <a:ea typeface="Barlow"/>
                          <a:cs typeface="Barlow"/>
                          <a:sym typeface="Barlow"/>
                        </a:rPr>
                        <a:t>Hybrid wheels cause inconsistency while driving</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3; </a:t>
                      </a:r>
                      <a:r>
                        <a:rPr lang="en" sz="1000">
                          <a:solidFill>
                            <a:schemeClr val="dk1"/>
                          </a:solidFill>
                          <a:latin typeface="Barlow"/>
                          <a:ea typeface="Barlow"/>
                          <a:cs typeface="Barlow"/>
                          <a:sym typeface="Barlow"/>
                        </a:rPr>
                        <a:t>Half traction and half omni cause reduced speed</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Barlow"/>
                          <a:ea typeface="Barlow"/>
                          <a:cs typeface="Barlow"/>
                          <a:sym typeface="Barlow"/>
                        </a:rPr>
                        <a:t>2; </a:t>
                      </a:r>
                      <a:r>
                        <a:rPr lang="en" sz="1000">
                          <a:solidFill>
                            <a:schemeClr val="dk1"/>
                          </a:solidFill>
                          <a:latin typeface="Barlow"/>
                          <a:ea typeface="Barlow"/>
                          <a:cs typeface="Barlow"/>
                          <a:sym typeface="Barlow"/>
                        </a:rPr>
                        <a:t>Hybrid wheels make turning extremely inefficient</a:t>
                      </a:r>
                      <a:endParaRPr sz="10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8"/>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400">
              <a:latin typeface="Comfortaa"/>
              <a:ea typeface="Comfortaa"/>
              <a:cs typeface="Comfortaa"/>
              <a:sym typeface="Comfortaa"/>
            </a:endParaRPr>
          </a:p>
        </p:txBody>
      </p:sp>
      <p:sp>
        <p:nvSpPr>
          <p:cNvPr id="587" name="Google Shape;587;p48"/>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8"/>
          <p:cNvSpPr txBox="1"/>
          <p:nvPr/>
        </p:nvSpPr>
        <p:spPr>
          <a:xfrm>
            <a:off x="497400" y="1524375"/>
            <a:ext cx="6890400" cy="8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Through the decision matrix and grading each wheel type through the three different factors, we have came to the conclusion that </a:t>
            </a:r>
            <a:r>
              <a:rPr lang="en" sz="1500">
                <a:highlight>
                  <a:srgbClr val="FFFF00"/>
                </a:highlight>
                <a:latin typeface="Barlow"/>
                <a:ea typeface="Barlow"/>
                <a:cs typeface="Barlow"/>
                <a:sym typeface="Barlow"/>
              </a:rPr>
              <a:t>an all omni-wheel drivetrain would have the most efficiency and is the best option for our drivetrain.</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
        <p:nvSpPr>
          <p:cNvPr id="589" name="Google Shape;589;p48"/>
          <p:cNvSpPr txBox="1"/>
          <p:nvPr/>
        </p:nvSpPr>
        <p:spPr>
          <a:xfrm>
            <a:off x="497399" y="1028500"/>
            <a:ext cx="15456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Conclusion</a:t>
            </a:r>
            <a:endParaRPr sz="1500">
              <a:latin typeface="Barlow"/>
              <a:ea typeface="Barlow"/>
              <a:cs typeface="Barlow"/>
              <a:sym typeface="Barlow"/>
            </a:endParaRPr>
          </a:p>
        </p:txBody>
      </p:sp>
      <p:sp>
        <p:nvSpPr>
          <p:cNvPr id="590" name="Google Shape;590;p48"/>
          <p:cNvSpPr txBox="1"/>
          <p:nvPr/>
        </p:nvSpPr>
        <p:spPr>
          <a:xfrm>
            <a:off x="2512650" y="2541050"/>
            <a:ext cx="2747100" cy="49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Barlow"/>
                <a:ea typeface="Barlow"/>
                <a:cs typeface="Barlow"/>
                <a:sym typeface="Barlow"/>
              </a:rPr>
              <a:t>Full Omni Wheel Set</a:t>
            </a:r>
            <a:endParaRPr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591" name="Google Shape;591;p48"/>
          <p:cNvSpPr/>
          <p:nvPr/>
        </p:nvSpPr>
        <p:spPr>
          <a:xfrm>
            <a:off x="471300" y="3237500"/>
            <a:ext cx="6829800" cy="29538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9"/>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txBox="1"/>
          <p:nvPr/>
        </p:nvSpPr>
        <p:spPr>
          <a:xfrm>
            <a:off x="461953" y="486596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Chart</a:t>
            </a:r>
            <a:endParaRPr sz="1500">
              <a:latin typeface="Barlow"/>
              <a:ea typeface="Barlow"/>
              <a:cs typeface="Barlow"/>
              <a:sym typeface="Barlow"/>
            </a:endParaRPr>
          </a:p>
        </p:txBody>
      </p:sp>
      <p:sp>
        <p:nvSpPr>
          <p:cNvPr id="598" name="Google Shape;598;p49"/>
          <p:cNvSpPr txBox="1"/>
          <p:nvPr/>
        </p:nvSpPr>
        <p:spPr>
          <a:xfrm>
            <a:off x="323771"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Select and Plan</a:t>
            </a:r>
            <a:endParaRPr sz="3400">
              <a:latin typeface="Comfortaa"/>
              <a:ea typeface="Comfortaa"/>
              <a:cs typeface="Comfortaa"/>
              <a:sym typeface="Comfortaa"/>
            </a:endParaRPr>
          </a:p>
        </p:txBody>
      </p:sp>
      <p:cxnSp>
        <p:nvCxnSpPr>
          <p:cNvPr id="599" name="Google Shape;599;p49"/>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600" name="Google Shape;600;p49"/>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Gear Ratios</a:t>
            </a:r>
            <a:endParaRPr sz="1700">
              <a:latin typeface="Barlow"/>
              <a:ea typeface="Barlow"/>
              <a:cs typeface="Barlow"/>
              <a:sym typeface="Barlow"/>
            </a:endParaRPr>
          </a:p>
        </p:txBody>
      </p:sp>
      <p:cxnSp>
        <p:nvCxnSpPr>
          <p:cNvPr id="601" name="Google Shape;601;p49"/>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602" name="Google Shape;602;p49"/>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txBox="1"/>
          <p:nvPr/>
        </p:nvSpPr>
        <p:spPr>
          <a:xfrm>
            <a:off x="1715775" y="2148245"/>
            <a:ext cx="54984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choose the best gear ratio to meet our needs through testing and a decision matrix. </a:t>
            </a:r>
            <a:endParaRPr sz="1500">
              <a:latin typeface="Barlow"/>
              <a:ea typeface="Barlow"/>
              <a:cs typeface="Barlow"/>
              <a:sym typeface="Barlow"/>
            </a:endParaRPr>
          </a:p>
        </p:txBody>
      </p:sp>
      <p:sp>
        <p:nvSpPr>
          <p:cNvPr id="604" name="Google Shape;604;p49"/>
          <p:cNvSpPr txBox="1"/>
          <p:nvPr/>
        </p:nvSpPr>
        <p:spPr>
          <a:xfrm>
            <a:off x="461953" y="225954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605" name="Google Shape;605;p49"/>
          <p:cNvSpPr txBox="1"/>
          <p:nvPr/>
        </p:nvSpPr>
        <p:spPr>
          <a:xfrm>
            <a:off x="461950" y="2890800"/>
            <a:ext cx="28029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Gearing Ratio: Listing Process</a:t>
            </a:r>
            <a:endParaRPr sz="1500">
              <a:latin typeface="Barlow"/>
              <a:ea typeface="Barlow"/>
              <a:cs typeface="Barlow"/>
              <a:sym typeface="Barlow"/>
            </a:endParaRPr>
          </a:p>
        </p:txBody>
      </p:sp>
      <p:sp>
        <p:nvSpPr>
          <p:cNvPr id="606" name="Google Shape;606;p49"/>
          <p:cNvSpPr txBox="1"/>
          <p:nvPr/>
        </p:nvSpPr>
        <p:spPr>
          <a:xfrm>
            <a:off x="453850" y="3357975"/>
            <a:ext cx="3852900" cy="13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Here are the gear ratios that we will test: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1:1 (Neutral)</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2:1 (2x Speed)</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3:2 (1.5x Speed)</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2:3 (1.5 Torque)</a:t>
            </a:r>
            <a:endParaRPr sz="1500">
              <a:latin typeface="Barlow"/>
              <a:ea typeface="Barlow"/>
              <a:cs typeface="Barlow"/>
              <a:sym typeface="Barlow"/>
            </a:endParaRPr>
          </a:p>
        </p:txBody>
      </p:sp>
      <p:graphicFrame>
        <p:nvGraphicFramePr>
          <p:cNvPr id="607" name="Google Shape;607;p49"/>
          <p:cNvGraphicFramePr/>
          <p:nvPr/>
        </p:nvGraphicFramePr>
        <p:xfrm>
          <a:off x="453850" y="6053263"/>
          <a:ext cx="3000000" cy="3000000"/>
        </p:xfrm>
        <a:graphic>
          <a:graphicData uri="http://schemas.openxmlformats.org/drawingml/2006/table">
            <a:tbl>
              <a:tblPr>
                <a:noFill/>
                <a:tableStyleId>{C5AEE19A-125E-4B76-8326-24A5E5953A1B}</a:tableStyleId>
              </a:tblPr>
              <a:tblGrid>
                <a:gridCol w="1225925"/>
                <a:gridCol w="1085200"/>
                <a:gridCol w="968475"/>
                <a:gridCol w="906500"/>
              </a:tblGrid>
              <a:tr h="641700">
                <a:tc>
                  <a:txBody>
                    <a:bodyPr/>
                    <a:lstStyle/>
                    <a:p>
                      <a:pPr indent="0" lvl="0" marL="0" rtl="0" algn="l">
                        <a:spcBef>
                          <a:spcPts val="0"/>
                        </a:spcBef>
                        <a:spcAft>
                          <a:spcPts val="0"/>
                        </a:spcAft>
                        <a:buNone/>
                      </a:pPr>
                      <a:r>
                        <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Control</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Agility</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475">
                <a:tc>
                  <a:txBody>
                    <a:bodyPr/>
                    <a:lstStyle/>
                    <a:p>
                      <a:pPr indent="0" lvl="0" marL="0" rtl="0" algn="l">
                        <a:spcBef>
                          <a:spcPts val="0"/>
                        </a:spcBef>
                        <a:spcAft>
                          <a:spcPts val="0"/>
                        </a:spcAft>
                        <a:buNone/>
                      </a:pPr>
                      <a:r>
                        <a:rPr b="1" lang="en">
                          <a:latin typeface="Barlow"/>
                          <a:ea typeface="Barlow"/>
                          <a:cs typeface="Barlow"/>
                          <a:sym typeface="Barlow"/>
                        </a:rPr>
                        <a:t>1:1</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(Neutral)</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5</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8</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7</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475">
                <a:tc>
                  <a:txBody>
                    <a:bodyPr/>
                    <a:lstStyle/>
                    <a:p>
                      <a:pPr indent="0" lvl="0" marL="0" rtl="0" algn="l">
                        <a:spcBef>
                          <a:spcPts val="0"/>
                        </a:spcBef>
                        <a:spcAft>
                          <a:spcPts val="0"/>
                        </a:spcAft>
                        <a:buNone/>
                      </a:pPr>
                      <a:r>
                        <a:rPr b="1" lang="en">
                          <a:latin typeface="Barlow"/>
                          <a:ea typeface="Barlow"/>
                          <a:cs typeface="Barlow"/>
                          <a:sym typeface="Barlow"/>
                        </a:rPr>
                        <a:t>2:1 </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(2x 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10</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3</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9</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475">
                <a:tc>
                  <a:txBody>
                    <a:bodyPr/>
                    <a:lstStyle/>
                    <a:p>
                      <a:pPr indent="0" lvl="0" marL="0" rtl="0" algn="l">
                        <a:spcBef>
                          <a:spcPts val="0"/>
                        </a:spcBef>
                        <a:spcAft>
                          <a:spcPts val="0"/>
                        </a:spcAft>
                        <a:buNone/>
                      </a:pPr>
                      <a:r>
                        <a:rPr b="1" lang="en">
                          <a:latin typeface="Barlow"/>
                          <a:ea typeface="Barlow"/>
                          <a:cs typeface="Barlow"/>
                          <a:sym typeface="Barlow"/>
                        </a:rPr>
                        <a:t>3:2</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(1.5x 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8</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5</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8</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475">
                <a:tc>
                  <a:txBody>
                    <a:bodyPr/>
                    <a:lstStyle/>
                    <a:p>
                      <a:pPr indent="0" lvl="0" marL="0" rtl="0" algn="l">
                        <a:spcBef>
                          <a:spcPts val="0"/>
                        </a:spcBef>
                        <a:spcAft>
                          <a:spcPts val="0"/>
                        </a:spcAft>
                        <a:buNone/>
                      </a:pPr>
                      <a:r>
                        <a:rPr b="1" lang="en">
                          <a:latin typeface="Barlow"/>
                          <a:ea typeface="Barlow"/>
                          <a:cs typeface="Barlow"/>
                          <a:sym typeface="Barlow"/>
                        </a:rPr>
                        <a:t>2:3</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(1.5 Torque)</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3</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10</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6</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608" name="Google Shape;608;p49"/>
          <p:cNvSpPr txBox="1"/>
          <p:nvPr/>
        </p:nvSpPr>
        <p:spPr>
          <a:xfrm>
            <a:off x="1679775" y="4865975"/>
            <a:ext cx="3852900" cy="11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These are the things we are looking for:</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Speed</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Control</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Agility</a:t>
            </a:r>
            <a:endParaRPr sz="15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t/>
            </a:r>
            <a:endParaRPr sz="1500">
              <a:latin typeface="Barlow"/>
              <a:ea typeface="Barlow"/>
              <a:cs typeface="Barlow"/>
              <a:sym typeface="Barlow"/>
            </a:endParaRPr>
          </a:p>
        </p:txBody>
      </p:sp>
      <p:sp>
        <p:nvSpPr>
          <p:cNvPr id="609" name="Google Shape;609;p49"/>
          <p:cNvSpPr txBox="1"/>
          <p:nvPr/>
        </p:nvSpPr>
        <p:spPr>
          <a:xfrm>
            <a:off x="4818850" y="6053275"/>
            <a:ext cx="2490000" cy="3087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a:t>
            </a:r>
            <a:r>
              <a:rPr lang="en" sz="1500">
                <a:latin typeface="Barlow"/>
                <a:ea typeface="Barlow"/>
                <a:cs typeface="Barlow"/>
                <a:sym typeface="Barlow"/>
              </a:rPr>
              <a:t>We have decided that we will start our selection process with a decision matrix. Here, we will compare all of the ratios (before testing). </a:t>
            </a:r>
            <a:r>
              <a:rPr lang="en" sz="1500">
                <a:highlight>
                  <a:srgbClr val="FFFF00"/>
                </a:highlight>
                <a:latin typeface="Barlow"/>
                <a:ea typeface="Barlow"/>
                <a:cs typeface="Barlow"/>
                <a:sym typeface="Barlow"/>
              </a:rPr>
              <a:t>This will give us an overview of what will be selected in the future.</a:t>
            </a:r>
            <a:r>
              <a:rPr lang="en" sz="1500">
                <a:latin typeface="Barlow"/>
                <a:ea typeface="Barlow"/>
                <a:cs typeface="Barlow"/>
                <a:sym typeface="Barlow"/>
              </a:rPr>
              <a:t> We will rank our data from 1 - 10.</a:t>
            </a:r>
            <a:endParaRPr sz="1500">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0"/>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400">
              <a:latin typeface="Comfortaa"/>
              <a:ea typeface="Comfortaa"/>
              <a:cs typeface="Comfortaa"/>
              <a:sym typeface="Comfortaa"/>
            </a:endParaRPr>
          </a:p>
        </p:txBody>
      </p:sp>
      <p:sp>
        <p:nvSpPr>
          <p:cNvPr id="616" name="Google Shape;616;p50"/>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txBox="1"/>
          <p:nvPr/>
        </p:nvSpPr>
        <p:spPr>
          <a:xfrm>
            <a:off x="453850" y="1098300"/>
            <a:ext cx="2993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Gear Ratios: General Testing</a:t>
            </a:r>
            <a:endParaRPr sz="1500">
              <a:latin typeface="Barlow"/>
              <a:ea typeface="Barlow"/>
              <a:cs typeface="Barlow"/>
              <a:sym typeface="Barlow"/>
            </a:endParaRPr>
          </a:p>
        </p:txBody>
      </p:sp>
      <p:sp>
        <p:nvSpPr>
          <p:cNvPr id="618" name="Google Shape;618;p50"/>
          <p:cNvSpPr txBox="1"/>
          <p:nvPr/>
        </p:nvSpPr>
        <p:spPr>
          <a:xfrm>
            <a:off x="441000" y="1576950"/>
            <a:ext cx="6890400" cy="10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 second step in our selection process is testing. </a:t>
            </a:r>
            <a:r>
              <a:rPr lang="en" sz="1500">
                <a:highlight>
                  <a:srgbClr val="FFFF00"/>
                </a:highlight>
                <a:latin typeface="Barlow"/>
                <a:ea typeface="Barlow"/>
                <a:cs typeface="Barlow"/>
                <a:sym typeface="Barlow"/>
              </a:rPr>
              <a:t>We are going to test 3 things: speed, torque, and agility.</a:t>
            </a:r>
            <a:r>
              <a:rPr lang="en" sz="1500">
                <a:latin typeface="Barlow"/>
                <a:ea typeface="Barlow"/>
                <a:cs typeface="Barlow"/>
                <a:sym typeface="Barlow"/>
              </a:rPr>
              <a:t> Below, we have listed the various ways we tested each. </a:t>
            </a:r>
            <a:endParaRPr sz="1500">
              <a:latin typeface="Barlow"/>
              <a:ea typeface="Barlow"/>
              <a:cs typeface="Barlow"/>
              <a:sym typeface="Barlow"/>
            </a:endParaRPr>
          </a:p>
        </p:txBody>
      </p:sp>
      <p:sp>
        <p:nvSpPr>
          <p:cNvPr id="619" name="Google Shape;619;p50"/>
          <p:cNvSpPr txBox="1"/>
          <p:nvPr/>
        </p:nvSpPr>
        <p:spPr>
          <a:xfrm>
            <a:off x="314100" y="2738475"/>
            <a:ext cx="68904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These are the ways we tested each category:</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Speed: We tested speed using TIME (in seconds). We drove the robot 150 inches (12.5 ft), and checked the time after reaching the end.</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Torque: We tested torque by tieing a 5-pounds to the back of our robot using string. We then checked how much RPM the robot was driving at.</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Agility: We tested agility using TIME (in seconds). We made 5 360° turns (1,800°), and measured how much time it took.</a:t>
            </a:r>
            <a:endParaRPr sz="15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rPr lang="en" sz="1500">
                <a:solidFill>
                  <a:schemeClr val="dk1"/>
                </a:solidFill>
                <a:latin typeface="Barlow"/>
                <a:ea typeface="Barlow"/>
                <a:cs typeface="Barlow"/>
                <a:sym typeface="Barlow"/>
              </a:rPr>
              <a:t>Note*: All tests utilized the default drive control program on the VEX IQ Generation 2 Brain. </a:t>
            </a:r>
            <a:endParaRPr sz="1500">
              <a:solidFill>
                <a:schemeClr val="dk1"/>
              </a:solidFill>
              <a:latin typeface="Barlow"/>
              <a:ea typeface="Barlow"/>
              <a:cs typeface="Barlow"/>
              <a:sym typeface="Barl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1"/>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400">
              <a:latin typeface="Comfortaa"/>
              <a:ea typeface="Comfortaa"/>
              <a:cs typeface="Comfortaa"/>
              <a:sym typeface="Comfortaa"/>
            </a:endParaRPr>
          </a:p>
        </p:txBody>
      </p:sp>
      <p:sp>
        <p:nvSpPr>
          <p:cNvPr id="626" name="Google Shape;626;p51"/>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txBox="1"/>
          <p:nvPr/>
        </p:nvSpPr>
        <p:spPr>
          <a:xfrm>
            <a:off x="453850" y="1098300"/>
            <a:ext cx="3216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Gear </a:t>
            </a:r>
            <a:r>
              <a:rPr lang="en" sz="1500">
                <a:latin typeface="Barlow"/>
                <a:ea typeface="Barlow"/>
                <a:cs typeface="Barlow"/>
                <a:sym typeface="Barlow"/>
              </a:rPr>
              <a:t>Ratios: General Testing Chart</a:t>
            </a:r>
            <a:endParaRPr sz="1500">
              <a:latin typeface="Barlow"/>
              <a:ea typeface="Barlow"/>
              <a:cs typeface="Barlow"/>
              <a:sym typeface="Barlow"/>
            </a:endParaRPr>
          </a:p>
        </p:txBody>
      </p:sp>
      <p:graphicFrame>
        <p:nvGraphicFramePr>
          <p:cNvPr id="628" name="Google Shape;628;p51"/>
          <p:cNvGraphicFramePr/>
          <p:nvPr/>
        </p:nvGraphicFramePr>
        <p:xfrm>
          <a:off x="441013" y="1798947"/>
          <a:ext cx="3000000" cy="3000000"/>
        </p:xfrm>
        <a:graphic>
          <a:graphicData uri="http://schemas.openxmlformats.org/drawingml/2006/table">
            <a:tbl>
              <a:tblPr>
                <a:noFill/>
                <a:tableStyleId>{C5AEE19A-125E-4B76-8326-24A5E5953A1B}</a:tableStyleId>
              </a:tblPr>
              <a:tblGrid>
                <a:gridCol w="2017900"/>
                <a:gridCol w="1786250"/>
                <a:gridCol w="1594100"/>
                <a:gridCol w="1492125"/>
              </a:tblGrid>
              <a:tr h="454850">
                <a:tc>
                  <a:txBody>
                    <a:bodyPr/>
                    <a:lstStyle/>
                    <a:p>
                      <a:pPr indent="0" lvl="0" marL="0" rtl="0" algn="l">
                        <a:spcBef>
                          <a:spcPts val="0"/>
                        </a:spcBef>
                        <a:spcAft>
                          <a:spcPts val="0"/>
                        </a:spcAft>
                        <a:buNone/>
                      </a:pPr>
                      <a:r>
                        <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Torque</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Barlow"/>
                          <a:ea typeface="Barlow"/>
                          <a:cs typeface="Barlow"/>
                          <a:sym typeface="Barlow"/>
                        </a:rPr>
                        <a:t>Agility</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99775">
                <a:tc>
                  <a:txBody>
                    <a:bodyPr/>
                    <a:lstStyle/>
                    <a:p>
                      <a:pPr indent="0" lvl="0" marL="0" rtl="0" algn="l">
                        <a:spcBef>
                          <a:spcPts val="0"/>
                        </a:spcBef>
                        <a:spcAft>
                          <a:spcPts val="0"/>
                        </a:spcAft>
                        <a:buNone/>
                      </a:pPr>
                      <a:r>
                        <a:rPr b="1" lang="en">
                          <a:latin typeface="Barlow"/>
                          <a:ea typeface="Barlow"/>
                          <a:cs typeface="Barlow"/>
                          <a:sym typeface="Barlow"/>
                        </a:rPr>
                        <a:t>1:1</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(Neutral)</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14.3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51 RPM</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12.6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57875">
                <a:tc>
                  <a:txBody>
                    <a:bodyPr/>
                    <a:lstStyle/>
                    <a:p>
                      <a:pPr indent="0" lvl="0" marL="0" rtl="0" algn="l">
                        <a:spcBef>
                          <a:spcPts val="0"/>
                        </a:spcBef>
                        <a:spcAft>
                          <a:spcPts val="0"/>
                        </a:spcAft>
                        <a:buNone/>
                      </a:pPr>
                      <a:r>
                        <a:rPr b="1" lang="en">
                          <a:latin typeface="Barlow"/>
                          <a:ea typeface="Barlow"/>
                          <a:cs typeface="Barlow"/>
                          <a:sym typeface="Barlow"/>
                        </a:rPr>
                        <a:t>2:1 </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(2x 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7.2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22 RPM</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9.5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57875">
                <a:tc>
                  <a:txBody>
                    <a:bodyPr/>
                    <a:lstStyle/>
                    <a:p>
                      <a:pPr indent="0" lvl="0" marL="0" rtl="0" algn="l">
                        <a:spcBef>
                          <a:spcPts val="0"/>
                        </a:spcBef>
                        <a:spcAft>
                          <a:spcPts val="0"/>
                        </a:spcAft>
                        <a:buNone/>
                      </a:pPr>
                      <a:r>
                        <a:rPr b="1" lang="en">
                          <a:latin typeface="Barlow"/>
                          <a:ea typeface="Barlow"/>
                          <a:cs typeface="Barlow"/>
                          <a:sym typeface="Barlow"/>
                        </a:rPr>
                        <a:t>3:2</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(1.5x Speed)</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9.7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32 RPM</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10.4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57875">
                <a:tc>
                  <a:txBody>
                    <a:bodyPr/>
                    <a:lstStyle/>
                    <a:p>
                      <a:pPr indent="0" lvl="0" marL="0" rtl="0" algn="l">
                        <a:spcBef>
                          <a:spcPts val="0"/>
                        </a:spcBef>
                        <a:spcAft>
                          <a:spcPts val="0"/>
                        </a:spcAft>
                        <a:buNone/>
                      </a:pPr>
                      <a:r>
                        <a:rPr b="1" lang="en">
                          <a:latin typeface="Barlow"/>
                          <a:ea typeface="Barlow"/>
                          <a:cs typeface="Barlow"/>
                          <a:sym typeface="Barlow"/>
                        </a:rPr>
                        <a:t>2:3</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(1.5x Torque)</a:t>
                      </a:r>
                      <a:endParaRPr b="1">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19.1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97 RPM</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18.9 Seconds</a:t>
                      </a:r>
                      <a:endParaRPr>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629" name="Google Shape;629;p51"/>
          <p:cNvSpPr txBox="1"/>
          <p:nvPr/>
        </p:nvSpPr>
        <p:spPr>
          <a:xfrm>
            <a:off x="441000" y="6107200"/>
            <a:ext cx="6890400" cy="17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After using the data in the chart, we have decided to use a 3:2 Speed Ratio. </a:t>
            </a:r>
            <a:r>
              <a:rPr lang="en" sz="1500">
                <a:highlight>
                  <a:srgbClr val="FFFF00"/>
                </a:highlight>
                <a:latin typeface="Barlow"/>
                <a:ea typeface="Barlow"/>
                <a:cs typeface="Barlow"/>
                <a:sym typeface="Barlow"/>
              </a:rPr>
              <a:t>This is because it is like a happy medium, when compared to the other 3 drivetrains.</a:t>
            </a:r>
            <a:r>
              <a:rPr lang="en" sz="1500">
                <a:latin typeface="Barlow"/>
                <a:ea typeface="Barlow"/>
                <a:cs typeface="Barlow"/>
                <a:sym typeface="Barlow"/>
              </a:rPr>
              <a:t> In addition, it has a lot of torque, it is easy to build, and it is fast, while being able to move nicely. It also has a lot of control, and can make sharp and precise turns. This gear ratio will fit our needs and be the optimal ratio for the Vex IQ Full Volume competition.</a:t>
            </a:r>
            <a:endParaRPr sz="1500">
              <a:latin typeface="Barlow"/>
              <a:ea typeface="Barlow"/>
              <a:cs typeface="Barlow"/>
              <a:sym typeface="Barlow"/>
            </a:endParaRPr>
          </a:p>
        </p:txBody>
      </p:sp>
      <p:sp>
        <p:nvSpPr>
          <p:cNvPr id="630" name="Google Shape;630;p51"/>
          <p:cNvSpPr txBox="1"/>
          <p:nvPr/>
        </p:nvSpPr>
        <p:spPr>
          <a:xfrm>
            <a:off x="441000" y="5522550"/>
            <a:ext cx="3714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Barlow"/>
                <a:ea typeface="Barlow"/>
                <a:cs typeface="Barlow"/>
                <a:sym typeface="Barlow"/>
              </a:rPr>
              <a:t>Gear Ratios</a:t>
            </a:r>
            <a:r>
              <a:rPr lang="en" sz="1500">
                <a:latin typeface="Barlow"/>
                <a:ea typeface="Barlow"/>
                <a:cs typeface="Barlow"/>
                <a:sym typeface="Barlow"/>
              </a:rPr>
              <a:t>: </a:t>
            </a:r>
            <a:r>
              <a:rPr lang="en" sz="1500">
                <a:solidFill>
                  <a:schemeClr val="dk1"/>
                </a:solidFill>
                <a:latin typeface="Barlow"/>
                <a:ea typeface="Barlow"/>
                <a:cs typeface="Barlow"/>
                <a:sym typeface="Barlow"/>
              </a:rPr>
              <a:t>General Testing </a:t>
            </a:r>
            <a:r>
              <a:rPr lang="en" sz="1500">
                <a:latin typeface="Barlow"/>
                <a:ea typeface="Barlow"/>
                <a:cs typeface="Barlow"/>
                <a:sym typeface="Barlow"/>
              </a:rPr>
              <a:t>Conclusion</a:t>
            </a:r>
            <a:endParaRPr sz="1500">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p:nvPr/>
        </p:nvSpPr>
        <p:spPr>
          <a:xfrm>
            <a:off x="228600" y="748725"/>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6"/>
          <p:cNvCxnSpPr>
            <a:stCxn id="87" idx="3"/>
          </p:cNvCxnSpPr>
          <p:nvPr/>
        </p:nvCxnSpPr>
        <p:spPr>
          <a:xfrm>
            <a:off x="5056150" y="1814478"/>
            <a:ext cx="2490300" cy="0"/>
          </a:xfrm>
          <a:prstGeom prst="straightConnector1">
            <a:avLst/>
          </a:prstGeom>
          <a:noFill/>
          <a:ln cap="flat" cmpd="sng" w="19050">
            <a:solidFill>
              <a:schemeClr val="dk1"/>
            </a:solidFill>
            <a:prstDash val="solid"/>
            <a:round/>
            <a:headEnd len="med" w="med" type="none"/>
            <a:tailEnd len="med" w="med" type="none"/>
          </a:ln>
        </p:spPr>
      </p:cxnSp>
      <p:cxnSp>
        <p:nvCxnSpPr>
          <p:cNvPr id="88" name="Google Shape;88;p16"/>
          <p:cNvCxnSpPr>
            <a:endCxn id="87" idx="1"/>
          </p:cNvCxnSpPr>
          <p:nvPr/>
        </p:nvCxnSpPr>
        <p:spPr>
          <a:xfrm>
            <a:off x="228550" y="1814478"/>
            <a:ext cx="2467200" cy="0"/>
          </a:xfrm>
          <a:prstGeom prst="straightConnector1">
            <a:avLst/>
          </a:prstGeom>
          <a:noFill/>
          <a:ln cap="flat" cmpd="sng" w="19050">
            <a:solidFill>
              <a:schemeClr val="dk1"/>
            </a:solidFill>
            <a:prstDash val="solid"/>
            <a:round/>
            <a:headEnd len="med" w="med" type="none"/>
            <a:tailEnd len="med" w="med" type="none"/>
          </a:ln>
        </p:spPr>
      </p:cxnSp>
      <p:sp>
        <p:nvSpPr>
          <p:cNvPr id="89" name="Google Shape;89;p16"/>
          <p:cNvSpPr txBox="1"/>
          <p:nvPr/>
        </p:nvSpPr>
        <p:spPr>
          <a:xfrm>
            <a:off x="1333038" y="757275"/>
            <a:ext cx="5093700" cy="105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latin typeface="Comfortaa"/>
                <a:ea typeface="Comfortaa"/>
                <a:cs typeface="Comfortaa"/>
                <a:sym typeface="Comfortaa"/>
              </a:rPr>
              <a:t>THE TEAM</a:t>
            </a:r>
            <a:endParaRPr sz="3500">
              <a:latin typeface="Comfortaa"/>
              <a:ea typeface="Comfortaa"/>
              <a:cs typeface="Comfortaa"/>
              <a:sym typeface="Comfortaa"/>
            </a:endParaRPr>
          </a:p>
        </p:txBody>
      </p:sp>
      <p:sp>
        <p:nvSpPr>
          <p:cNvPr id="87" name="Google Shape;87;p16"/>
          <p:cNvSpPr txBox="1"/>
          <p:nvPr/>
        </p:nvSpPr>
        <p:spPr>
          <a:xfrm>
            <a:off x="2695750" y="1641978"/>
            <a:ext cx="2360400" cy="34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Team Goals</a:t>
            </a:r>
            <a:endParaRPr sz="1700">
              <a:latin typeface="Barlow"/>
              <a:ea typeface="Barlow"/>
              <a:cs typeface="Barlow"/>
              <a:sym typeface="Barlow"/>
            </a:endParaRPr>
          </a:p>
        </p:txBody>
      </p:sp>
      <p:sp>
        <p:nvSpPr>
          <p:cNvPr id="90" name="Google Shape;90;p16"/>
          <p:cNvSpPr txBox="1"/>
          <p:nvPr/>
        </p:nvSpPr>
        <p:spPr>
          <a:xfrm>
            <a:off x="448625" y="2116200"/>
            <a:ext cx="6890100" cy="69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Barlow"/>
                <a:ea typeface="Barlow"/>
                <a:cs typeface="Barlow"/>
                <a:sym typeface="Barlow"/>
              </a:rPr>
              <a:t>Goal 1: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We want to learn more about</a:t>
            </a:r>
            <a:r>
              <a:rPr i="1" lang="en" sz="1500">
                <a:latin typeface="Barlow"/>
                <a:ea typeface="Barlow"/>
                <a:cs typeface="Barlow"/>
                <a:sym typeface="Barlow"/>
              </a:rPr>
              <a:t> Vex IQ Full Volume</a:t>
            </a:r>
            <a:r>
              <a:rPr lang="en" sz="1500">
                <a:latin typeface="Barlow"/>
                <a:ea typeface="Barlow"/>
                <a:cs typeface="Barlow"/>
                <a:sym typeface="Barlow"/>
              </a:rPr>
              <a:t> throughout the year to help us make a well-working game strategy, as well as a distinguished robot design. We also want to establish great teamwork and planning skills during our time in the </a:t>
            </a:r>
            <a:r>
              <a:rPr i="1" lang="en" sz="1500">
                <a:latin typeface="Barlow"/>
                <a:ea typeface="Barlow"/>
                <a:cs typeface="Barlow"/>
                <a:sym typeface="Barlow"/>
              </a:rPr>
              <a:t>Full Volume </a:t>
            </a:r>
            <a:r>
              <a:rPr lang="en" sz="1500">
                <a:latin typeface="Barlow"/>
                <a:ea typeface="Barlow"/>
                <a:cs typeface="Barlow"/>
                <a:sym typeface="Barlow"/>
              </a:rPr>
              <a:t>Competition</a:t>
            </a:r>
            <a:r>
              <a:rPr lang="en" sz="1500">
                <a:latin typeface="Barlow"/>
                <a:ea typeface="Barlow"/>
                <a:cs typeface="Barlow"/>
                <a:sym typeface="Barlow"/>
              </a:rPr>
              <a:t>.</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Goal 2: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We want to create a unique, yet well-functioning robot using robot designing resources such as CAD (Computer-Aided Design), Microsoft Whiteboard and other planning sources. We also want to establish great robot driving skills and working autonomous code, that can be used to score a plethora of points in the game.</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Goal 3: </a:t>
            </a:r>
            <a:endParaRPr b="1" sz="20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We hope to get awards from our regional competitions such as the Excellence Award, the Design Award, and the Skills and Team Matches awards.</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Goal 4: </a:t>
            </a:r>
            <a:endParaRPr b="1" sz="20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We want to get into the Georgia State competition with a high scoring robot and a proficient game strategy. We also hope to earn awards from the State competition to possible get into Nationals.</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Goal 5: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We hope to get into Nationals with an efficient, high scoring robot and a well functioning game strategy.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Barlow"/>
              <a:ea typeface="Barlow"/>
              <a:cs typeface="Barlow"/>
              <a:sym typeface="Barlo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2"/>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Build</a:t>
            </a:r>
            <a:r>
              <a:rPr lang="en" sz="3400">
                <a:latin typeface="Comfortaa"/>
                <a:ea typeface="Comfortaa"/>
                <a:cs typeface="Comfortaa"/>
                <a:sym typeface="Comfortaa"/>
              </a:rPr>
              <a:t> Solution</a:t>
            </a:r>
            <a:endParaRPr sz="3400">
              <a:latin typeface="Comfortaa"/>
              <a:ea typeface="Comfortaa"/>
              <a:cs typeface="Comfortaa"/>
              <a:sym typeface="Comfortaa"/>
            </a:endParaRPr>
          </a:p>
        </p:txBody>
      </p:sp>
      <p:cxnSp>
        <p:nvCxnSpPr>
          <p:cNvPr id="637" name="Google Shape;637;p52"/>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638" name="Google Shape;638;p52"/>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Drivetrain Assembly</a:t>
            </a:r>
            <a:endParaRPr sz="1700">
              <a:latin typeface="Barlow"/>
              <a:ea typeface="Barlow"/>
              <a:cs typeface="Barlow"/>
              <a:sym typeface="Barlow"/>
            </a:endParaRPr>
          </a:p>
        </p:txBody>
      </p:sp>
      <p:cxnSp>
        <p:nvCxnSpPr>
          <p:cNvPr id="639" name="Google Shape;639;p52"/>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640" name="Google Shape;640;p52"/>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2"/>
          <p:cNvSpPr txBox="1"/>
          <p:nvPr/>
        </p:nvSpPr>
        <p:spPr>
          <a:xfrm>
            <a:off x="1715775" y="2148245"/>
            <a:ext cx="54984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list out the steps to build our final drivetrain as well as how we programmed the drivetrain to meet our needs.</a:t>
            </a:r>
            <a:endParaRPr sz="1500">
              <a:latin typeface="Barlow"/>
              <a:ea typeface="Barlow"/>
              <a:cs typeface="Barlow"/>
              <a:sym typeface="Barlow"/>
            </a:endParaRPr>
          </a:p>
        </p:txBody>
      </p:sp>
      <p:sp>
        <p:nvSpPr>
          <p:cNvPr id="642" name="Google Shape;642;p52"/>
          <p:cNvSpPr txBox="1"/>
          <p:nvPr/>
        </p:nvSpPr>
        <p:spPr>
          <a:xfrm>
            <a:off x="461953" y="2273893"/>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643" name="Google Shape;643;p52"/>
          <p:cNvSpPr txBox="1"/>
          <p:nvPr/>
        </p:nvSpPr>
        <p:spPr>
          <a:xfrm>
            <a:off x="453850" y="2948350"/>
            <a:ext cx="26025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Steps to Build Drivetrain</a:t>
            </a:r>
            <a:endParaRPr sz="1500">
              <a:latin typeface="Barlow"/>
              <a:ea typeface="Barlow"/>
              <a:cs typeface="Barlow"/>
              <a:sym typeface="Barlow"/>
            </a:endParaRPr>
          </a:p>
        </p:txBody>
      </p:sp>
      <p:pic>
        <p:nvPicPr>
          <p:cNvPr id="644" name="Google Shape;644;p52"/>
          <p:cNvPicPr preferRelativeResize="0"/>
          <p:nvPr/>
        </p:nvPicPr>
        <p:blipFill rotWithShape="1">
          <a:blip r:embed="rId3">
            <a:alphaModFix/>
          </a:blip>
          <a:srcRect b="16431" l="5959" r="8408" t="20369"/>
          <a:stretch/>
        </p:blipFill>
        <p:spPr>
          <a:xfrm>
            <a:off x="453850" y="3608450"/>
            <a:ext cx="3549425" cy="2223300"/>
          </a:xfrm>
          <a:prstGeom prst="rect">
            <a:avLst/>
          </a:prstGeom>
          <a:noFill/>
          <a:ln cap="flat" cmpd="sng" w="19050">
            <a:solidFill>
              <a:schemeClr val="dk1"/>
            </a:solidFill>
            <a:prstDash val="solid"/>
            <a:round/>
            <a:headEnd len="sm" w="sm" type="none"/>
            <a:tailEnd len="sm" w="sm" type="none"/>
          </a:ln>
        </p:spPr>
      </p:pic>
      <p:sp>
        <p:nvSpPr>
          <p:cNvPr id="645" name="Google Shape;645;p52"/>
          <p:cNvSpPr txBox="1"/>
          <p:nvPr/>
        </p:nvSpPr>
        <p:spPr>
          <a:xfrm>
            <a:off x="4221350" y="3977453"/>
            <a:ext cx="30822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Attach 6 pegs to the end of the 2x20, and 6 pegs to the beginning of the 2x12. Attach both of these pieces together using a 2x6 connected to the pegs.</a:t>
            </a:r>
            <a:endParaRPr/>
          </a:p>
        </p:txBody>
      </p:sp>
      <p:pic>
        <p:nvPicPr>
          <p:cNvPr id="646" name="Google Shape;646;p52"/>
          <p:cNvPicPr preferRelativeResize="0"/>
          <p:nvPr/>
        </p:nvPicPr>
        <p:blipFill>
          <a:blip r:embed="rId4">
            <a:alphaModFix/>
          </a:blip>
          <a:stretch>
            <a:fillRect/>
          </a:stretch>
        </p:blipFill>
        <p:spPr>
          <a:xfrm>
            <a:off x="453850" y="6262950"/>
            <a:ext cx="3549424" cy="2223299"/>
          </a:xfrm>
          <a:prstGeom prst="rect">
            <a:avLst/>
          </a:prstGeom>
          <a:noFill/>
          <a:ln cap="flat" cmpd="sng" w="19050">
            <a:solidFill>
              <a:schemeClr val="dk1"/>
            </a:solidFill>
            <a:prstDash val="solid"/>
            <a:round/>
            <a:headEnd len="sm" w="sm" type="none"/>
            <a:tailEnd len="sm" w="sm" type="none"/>
          </a:ln>
        </p:spPr>
      </p:pic>
      <p:sp>
        <p:nvSpPr>
          <p:cNvPr id="647" name="Google Shape;647;p52"/>
          <p:cNvSpPr txBox="1"/>
          <p:nvPr/>
        </p:nvSpPr>
        <p:spPr>
          <a:xfrm>
            <a:off x="4221350" y="6491853"/>
            <a:ext cx="30822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Attach 2 2x2 Vex Connecters to the end of the initial figure, and then attach a 2x20 and 2x12 to the connecters. Connect the 2x20 to the 2x12 using 12 pegs and a 2x6.</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3"/>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txBox="1"/>
          <p:nvPr/>
        </p:nvSpPr>
        <p:spPr>
          <a:xfrm>
            <a:off x="4135275" y="1033128"/>
            <a:ext cx="30822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Slide an </a:t>
            </a:r>
            <a:r>
              <a:rPr lang="en" sz="1500">
                <a:latin typeface="Barlow"/>
                <a:ea typeface="Barlow"/>
                <a:cs typeface="Barlow"/>
                <a:sym typeface="Barlow"/>
              </a:rPr>
              <a:t>axle</a:t>
            </a:r>
            <a:r>
              <a:rPr lang="en" sz="1500">
                <a:latin typeface="Barlow"/>
                <a:ea typeface="Barlow"/>
                <a:cs typeface="Barlow"/>
                <a:sym typeface="Barlow"/>
              </a:rPr>
              <a:t> on either side of the drivetrain with a 16 tooth sprocket gear along with rubber </a:t>
            </a:r>
            <a:r>
              <a:rPr lang="en" sz="1500">
                <a:latin typeface="Barlow"/>
                <a:ea typeface="Barlow"/>
                <a:cs typeface="Barlow"/>
                <a:sym typeface="Barlow"/>
              </a:rPr>
              <a:t>axle</a:t>
            </a:r>
            <a:r>
              <a:rPr lang="en" sz="1500">
                <a:latin typeface="Barlow"/>
                <a:ea typeface="Barlow"/>
                <a:cs typeface="Barlow"/>
                <a:sym typeface="Barlow"/>
              </a:rPr>
              <a:t> bushes and washers. Attach the wheels on the side of the drivetrain.</a:t>
            </a:r>
            <a:endParaRPr/>
          </a:p>
        </p:txBody>
      </p:sp>
      <p:sp>
        <p:nvSpPr>
          <p:cNvPr id="655" name="Google Shape;655;p53"/>
          <p:cNvSpPr txBox="1"/>
          <p:nvPr/>
        </p:nvSpPr>
        <p:spPr>
          <a:xfrm>
            <a:off x="4135275" y="3249050"/>
            <a:ext cx="3082200" cy="17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Repeat steps 1-3 and then attach 4 pegs to each of the 4 2x2 Connecters. Connect the 2 drivetrains using a 2x16. Attach motors to the middle of either side of the drivetrain using pegs. </a:t>
            </a:r>
            <a:endParaRPr/>
          </a:p>
        </p:txBody>
      </p:sp>
      <p:pic>
        <p:nvPicPr>
          <p:cNvPr id="656" name="Google Shape;656;p53"/>
          <p:cNvPicPr preferRelativeResize="0"/>
          <p:nvPr/>
        </p:nvPicPr>
        <p:blipFill>
          <a:blip r:embed="rId3">
            <a:alphaModFix/>
          </a:blip>
          <a:stretch>
            <a:fillRect/>
          </a:stretch>
        </p:blipFill>
        <p:spPr>
          <a:xfrm flipH="1" rot="-5400000">
            <a:off x="1511137" y="-24162"/>
            <a:ext cx="1434850" cy="3549424"/>
          </a:xfrm>
          <a:prstGeom prst="rect">
            <a:avLst/>
          </a:prstGeom>
          <a:noFill/>
          <a:ln cap="flat" cmpd="sng" w="19050">
            <a:solidFill>
              <a:schemeClr val="dk1"/>
            </a:solidFill>
            <a:prstDash val="solid"/>
            <a:round/>
            <a:headEnd len="sm" w="sm" type="none"/>
            <a:tailEnd len="sm" w="sm" type="none"/>
          </a:ln>
        </p:spPr>
      </p:pic>
      <p:pic>
        <p:nvPicPr>
          <p:cNvPr id="657" name="Google Shape;657;p53"/>
          <p:cNvPicPr preferRelativeResize="0"/>
          <p:nvPr/>
        </p:nvPicPr>
        <p:blipFill>
          <a:blip r:embed="rId4">
            <a:alphaModFix/>
          </a:blip>
          <a:stretch>
            <a:fillRect/>
          </a:stretch>
        </p:blipFill>
        <p:spPr>
          <a:xfrm>
            <a:off x="453850" y="3004850"/>
            <a:ext cx="3549425" cy="2223300"/>
          </a:xfrm>
          <a:prstGeom prst="rect">
            <a:avLst/>
          </a:prstGeom>
          <a:noFill/>
          <a:ln cap="flat" cmpd="sng" w="19050">
            <a:solidFill>
              <a:schemeClr val="dk1"/>
            </a:solidFill>
            <a:prstDash val="solid"/>
            <a:round/>
            <a:headEnd len="sm" w="sm" type="none"/>
            <a:tailEnd len="sm" w="sm" type="none"/>
          </a:ln>
        </p:spPr>
      </p:pic>
      <p:pic>
        <p:nvPicPr>
          <p:cNvPr id="658" name="Google Shape;658;p53"/>
          <p:cNvPicPr preferRelativeResize="0"/>
          <p:nvPr/>
        </p:nvPicPr>
        <p:blipFill>
          <a:blip r:embed="rId5">
            <a:alphaModFix/>
          </a:blip>
          <a:stretch>
            <a:fillRect/>
          </a:stretch>
        </p:blipFill>
        <p:spPr>
          <a:xfrm rot="-5400000">
            <a:off x="921275" y="5297600"/>
            <a:ext cx="2614575" cy="3549425"/>
          </a:xfrm>
          <a:prstGeom prst="rect">
            <a:avLst/>
          </a:prstGeom>
          <a:noFill/>
          <a:ln cap="flat" cmpd="sng" w="19050">
            <a:solidFill>
              <a:schemeClr val="dk1"/>
            </a:solidFill>
            <a:prstDash val="solid"/>
            <a:round/>
            <a:headEnd len="sm" w="sm" type="none"/>
            <a:tailEnd len="sm" w="sm" type="none"/>
          </a:ln>
        </p:spPr>
      </p:pic>
      <p:sp>
        <p:nvSpPr>
          <p:cNvPr id="659" name="Google Shape;659;p53"/>
          <p:cNvSpPr txBox="1"/>
          <p:nvPr/>
        </p:nvSpPr>
        <p:spPr>
          <a:xfrm>
            <a:off x="4135275" y="6329665"/>
            <a:ext cx="30822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Slide an axle with a 24 tooth gear into the axel slot in the motor. Slide washers and rubber axle bushes alongside the gear.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4"/>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Build Solution</a:t>
            </a:r>
            <a:endParaRPr sz="3400">
              <a:latin typeface="Comfortaa"/>
              <a:ea typeface="Comfortaa"/>
              <a:cs typeface="Comfortaa"/>
              <a:sym typeface="Comfortaa"/>
            </a:endParaRPr>
          </a:p>
        </p:txBody>
      </p:sp>
      <p:cxnSp>
        <p:nvCxnSpPr>
          <p:cNvPr id="666" name="Google Shape;666;p54"/>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667" name="Google Shape;667;p54"/>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Final Drivetrain</a:t>
            </a:r>
            <a:endParaRPr sz="1700">
              <a:latin typeface="Barlow"/>
              <a:ea typeface="Barlow"/>
              <a:cs typeface="Barlow"/>
              <a:sym typeface="Barlow"/>
            </a:endParaRPr>
          </a:p>
        </p:txBody>
      </p:sp>
      <p:cxnSp>
        <p:nvCxnSpPr>
          <p:cNvPr id="668" name="Google Shape;668;p54"/>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669" name="Google Shape;669;p54"/>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txBox="1"/>
          <p:nvPr/>
        </p:nvSpPr>
        <p:spPr>
          <a:xfrm>
            <a:off x="453850" y="2148150"/>
            <a:ext cx="22338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Assembled Drivetrain</a:t>
            </a:r>
            <a:endParaRPr sz="1500">
              <a:latin typeface="Barlow"/>
              <a:ea typeface="Barlow"/>
              <a:cs typeface="Barlow"/>
              <a:sym typeface="Barlow"/>
            </a:endParaRPr>
          </a:p>
        </p:txBody>
      </p:sp>
      <p:sp>
        <p:nvSpPr>
          <p:cNvPr id="671" name="Google Shape;671;p54"/>
          <p:cNvSpPr txBox="1"/>
          <p:nvPr/>
        </p:nvSpPr>
        <p:spPr>
          <a:xfrm>
            <a:off x="2218200" y="7341565"/>
            <a:ext cx="3082200" cy="14853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500">
                <a:latin typeface="Barlow"/>
                <a:ea typeface="Barlow"/>
                <a:cs typeface="Barlow"/>
                <a:sym typeface="Barlow"/>
              </a:rPr>
              <a:t>Now, the drivetrain is fully assembled, with the necessary pieces.</a:t>
            </a:r>
            <a:endParaRPr/>
          </a:p>
        </p:txBody>
      </p:sp>
      <p:pic>
        <p:nvPicPr>
          <p:cNvPr id="672" name="Google Shape;672;p54"/>
          <p:cNvPicPr preferRelativeResize="0"/>
          <p:nvPr/>
        </p:nvPicPr>
        <p:blipFill>
          <a:blip r:embed="rId3">
            <a:alphaModFix/>
          </a:blip>
          <a:stretch>
            <a:fillRect/>
          </a:stretch>
        </p:blipFill>
        <p:spPr>
          <a:xfrm>
            <a:off x="461950" y="4628675"/>
            <a:ext cx="4838400" cy="4198200"/>
          </a:xfrm>
          <a:prstGeom prst="roundRect">
            <a:avLst>
              <a:gd fmla="val 16667" name="adj"/>
            </a:avLst>
          </a:prstGeom>
          <a:noFill/>
          <a:ln cap="flat" cmpd="sng" w="19050">
            <a:solidFill>
              <a:schemeClr val="dk1"/>
            </a:solidFill>
            <a:prstDash val="solid"/>
            <a:round/>
            <a:headEnd len="sm" w="sm" type="none"/>
            <a:tailEnd len="sm" w="sm" type="none"/>
          </a:ln>
        </p:spPr>
      </p:pic>
      <p:pic>
        <p:nvPicPr>
          <p:cNvPr id="673" name="Google Shape;673;p54"/>
          <p:cNvPicPr preferRelativeResize="0"/>
          <p:nvPr/>
        </p:nvPicPr>
        <p:blipFill>
          <a:blip r:embed="rId4">
            <a:alphaModFix/>
          </a:blip>
          <a:stretch>
            <a:fillRect/>
          </a:stretch>
        </p:blipFill>
        <p:spPr>
          <a:xfrm>
            <a:off x="461950" y="2890800"/>
            <a:ext cx="4838400" cy="1253400"/>
          </a:xfrm>
          <a:prstGeom prst="roundRect">
            <a:avLst>
              <a:gd fmla="val 16667" name="adj"/>
            </a:avLst>
          </a:prstGeom>
          <a:noFill/>
          <a:ln cap="flat" cmpd="sng" w="19050">
            <a:solidFill>
              <a:schemeClr val="dk1"/>
            </a:solidFill>
            <a:prstDash val="solid"/>
            <a:round/>
            <a:headEnd len="sm" w="sm" type="none"/>
            <a:tailEnd len="sm" w="sm" type="none"/>
          </a:ln>
        </p:spPr>
      </p:pic>
      <p:sp>
        <p:nvSpPr>
          <p:cNvPr id="674" name="Google Shape;674;p54"/>
          <p:cNvSpPr txBox="1"/>
          <p:nvPr/>
        </p:nvSpPr>
        <p:spPr>
          <a:xfrm>
            <a:off x="5452475" y="5985125"/>
            <a:ext cx="19083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is a top view of the fully assembled drivetrain.</a:t>
            </a:r>
            <a:endParaRPr/>
          </a:p>
        </p:txBody>
      </p:sp>
      <p:sp>
        <p:nvSpPr>
          <p:cNvPr id="675" name="Google Shape;675;p54"/>
          <p:cNvSpPr txBox="1"/>
          <p:nvPr/>
        </p:nvSpPr>
        <p:spPr>
          <a:xfrm>
            <a:off x="5452475" y="2890800"/>
            <a:ext cx="19083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is a side view of the fully assembled drivetrain.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5"/>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5"/>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Build Solution</a:t>
            </a:r>
            <a:endParaRPr sz="3400">
              <a:latin typeface="Comfortaa"/>
              <a:ea typeface="Comfortaa"/>
              <a:cs typeface="Comfortaa"/>
              <a:sym typeface="Comfortaa"/>
            </a:endParaRPr>
          </a:p>
        </p:txBody>
      </p:sp>
      <p:cxnSp>
        <p:nvCxnSpPr>
          <p:cNvPr id="682" name="Google Shape;682;p55"/>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683" name="Google Shape;683;p55"/>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Programming</a:t>
            </a:r>
            <a:endParaRPr sz="1700">
              <a:latin typeface="Barlow"/>
              <a:ea typeface="Barlow"/>
              <a:cs typeface="Barlow"/>
              <a:sym typeface="Barlow"/>
            </a:endParaRPr>
          </a:p>
        </p:txBody>
      </p:sp>
      <p:cxnSp>
        <p:nvCxnSpPr>
          <p:cNvPr id="684" name="Google Shape;684;p55"/>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685" name="Google Shape;685;p55"/>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txBox="1"/>
          <p:nvPr/>
        </p:nvSpPr>
        <p:spPr>
          <a:xfrm>
            <a:off x="314100" y="7901675"/>
            <a:ext cx="6890400" cy="14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Conclusion</a:t>
            </a:r>
            <a:r>
              <a:rPr b="1" lang="en" sz="1500">
                <a:latin typeface="Barlow"/>
                <a:ea typeface="Barlow"/>
                <a:cs typeface="Barlow"/>
                <a:sym typeface="Barlow"/>
              </a:rPr>
              <a:t>: </a:t>
            </a:r>
            <a:r>
              <a:rPr lang="en" sz="1500">
                <a:latin typeface="Barlow"/>
                <a:ea typeface="Barlow"/>
                <a:cs typeface="Barlow"/>
                <a:sym typeface="Barlow"/>
              </a:rPr>
              <a:t>Using this code, the robot will be able to </a:t>
            </a:r>
            <a:r>
              <a:rPr lang="en" sz="1500">
                <a:latin typeface="Barlow"/>
                <a:ea typeface="Barlow"/>
                <a:cs typeface="Barlow"/>
                <a:sym typeface="Barlow"/>
              </a:rPr>
              <a:t>maneuver</a:t>
            </a:r>
            <a:r>
              <a:rPr lang="en" sz="1500">
                <a:latin typeface="Barlow"/>
                <a:ea typeface="Barlow"/>
                <a:cs typeface="Barlow"/>
                <a:sym typeface="Barlow"/>
              </a:rPr>
              <a:t> through small spaces when the R3 button is pressed. When the L3 button is pressed, the robot will be able to move faster throughout the field but turn slower. This will be useful when the robot has to go fast in one certain direction.</a:t>
            </a:r>
            <a:endParaRPr>
              <a:latin typeface="Barlow"/>
              <a:ea typeface="Barlow"/>
              <a:cs typeface="Barlow"/>
              <a:sym typeface="Barlow"/>
            </a:endParaRPr>
          </a:p>
        </p:txBody>
      </p:sp>
      <p:sp>
        <p:nvSpPr>
          <p:cNvPr id="687" name="Google Shape;687;p55"/>
          <p:cNvSpPr txBox="1"/>
          <p:nvPr/>
        </p:nvSpPr>
        <p:spPr>
          <a:xfrm>
            <a:off x="3485925" y="4424532"/>
            <a:ext cx="2119200" cy="274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When L3 is pressed on the </a:t>
            </a:r>
            <a:r>
              <a:rPr lang="en" sz="1500">
                <a:latin typeface="Barlow"/>
                <a:ea typeface="Barlow"/>
                <a:cs typeface="Barlow"/>
                <a:sym typeface="Barlow"/>
              </a:rPr>
              <a:t>controller</a:t>
            </a:r>
            <a:r>
              <a:rPr lang="en" sz="1500">
                <a:latin typeface="Barlow"/>
                <a:ea typeface="Barlow"/>
                <a:cs typeface="Barlow"/>
                <a:sym typeface="Barlow"/>
              </a:rPr>
              <a:t>, the robot will be more speed focused. When R3 is pressed, the </a:t>
            </a:r>
            <a:r>
              <a:rPr lang="en" sz="1500">
                <a:latin typeface="Barlow"/>
                <a:ea typeface="Barlow"/>
                <a:cs typeface="Barlow"/>
                <a:sym typeface="Barlow"/>
              </a:rPr>
              <a:t>robot</a:t>
            </a:r>
            <a:r>
              <a:rPr lang="en" sz="1500">
                <a:latin typeface="Barlow"/>
                <a:ea typeface="Barlow"/>
                <a:cs typeface="Barlow"/>
                <a:sym typeface="Barlow"/>
              </a:rPr>
              <a:t> will be more turn focused, and when neither are pressed, the robot will be at 50% speed and turn speed.</a:t>
            </a:r>
            <a:endParaRPr/>
          </a:p>
        </p:txBody>
      </p:sp>
      <p:sp>
        <p:nvSpPr>
          <p:cNvPr id="688" name="Google Shape;688;p55"/>
          <p:cNvSpPr txBox="1"/>
          <p:nvPr/>
        </p:nvSpPr>
        <p:spPr>
          <a:xfrm>
            <a:off x="1715775" y="2148250"/>
            <a:ext cx="56595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program that will make driving easier and more </a:t>
            </a:r>
            <a:r>
              <a:rPr lang="en" sz="1500">
                <a:latin typeface="Barlow"/>
                <a:ea typeface="Barlow"/>
                <a:cs typeface="Barlow"/>
                <a:sym typeface="Barlow"/>
              </a:rPr>
              <a:t>efficient</a:t>
            </a:r>
            <a:r>
              <a:rPr lang="en" sz="1500">
                <a:latin typeface="Barlow"/>
                <a:ea typeface="Barlow"/>
                <a:cs typeface="Barlow"/>
                <a:sym typeface="Barlow"/>
              </a:rPr>
              <a:t> during competitions to maximize our driving capabilities.</a:t>
            </a:r>
            <a:endParaRPr sz="1500">
              <a:latin typeface="Barlow"/>
              <a:ea typeface="Barlow"/>
              <a:cs typeface="Barlow"/>
              <a:sym typeface="Barlow"/>
            </a:endParaRPr>
          </a:p>
        </p:txBody>
      </p:sp>
      <p:sp>
        <p:nvSpPr>
          <p:cNvPr id="689" name="Google Shape;689;p55"/>
          <p:cNvSpPr txBox="1"/>
          <p:nvPr/>
        </p:nvSpPr>
        <p:spPr>
          <a:xfrm>
            <a:off x="461953" y="228824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690" name="Google Shape;690;p55"/>
          <p:cNvSpPr txBox="1"/>
          <p:nvPr/>
        </p:nvSpPr>
        <p:spPr>
          <a:xfrm>
            <a:off x="461953" y="303151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Code</a:t>
            </a:r>
            <a:endParaRPr sz="1500">
              <a:latin typeface="Barlow"/>
              <a:ea typeface="Barlow"/>
              <a:cs typeface="Barlow"/>
              <a:sym typeface="Barlow"/>
            </a:endParaRPr>
          </a:p>
        </p:txBody>
      </p:sp>
      <p:pic>
        <p:nvPicPr>
          <p:cNvPr id="691" name="Google Shape;691;p55"/>
          <p:cNvPicPr preferRelativeResize="0"/>
          <p:nvPr/>
        </p:nvPicPr>
        <p:blipFill>
          <a:blip r:embed="rId3">
            <a:alphaModFix/>
          </a:blip>
          <a:stretch>
            <a:fillRect/>
          </a:stretch>
        </p:blipFill>
        <p:spPr>
          <a:xfrm>
            <a:off x="461950" y="3613352"/>
            <a:ext cx="2774242" cy="411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6"/>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Test Solution</a:t>
            </a:r>
            <a:endParaRPr sz="3400">
              <a:latin typeface="Comfortaa"/>
              <a:ea typeface="Comfortaa"/>
              <a:cs typeface="Comfortaa"/>
              <a:sym typeface="Comfortaa"/>
            </a:endParaRPr>
          </a:p>
        </p:txBody>
      </p:sp>
      <p:cxnSp>
        <p:nvCxnSpPr>
          <p:cNvPr id="698" name="Google Shape;698;p56"/>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699" name="Google Shape;699;p56"/>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Gear Ratios</a:t>
            </a:r>
            <a:endParaRPr sz="1700">
              <a:latin typeface="Barlow"/>
              <a:ea typeface="Barlow"/>
              <a:cs typeface="Barlow"/>
              <a:sym typeface="Barlow"/>
            </a:endParaRPr>
          </a:p>
        </p:txBody>
      </p:sp>
      <p:cxnSp>
        <p:nvCxnSpPr>
          <p:cNvPr id="700" name="Google Shape;700;p56"/>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701" name="Google Shape;701;p56"/>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txBox="1"/>
          <p:nvPr/>
        </p:nvSpPr>
        <p:spPr>
          <a:xfrm>
            <a:off x="1715775" y="2148245"/>
            <a:ext cx="54984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test our final drivetrain to determine if it is efficient and meets our needs.</a:t>
            </a:r>
            <a:endParaRPr sz="1500">
              <a:latin typeface="Barlow"/>
              <a:ea typeface="Barlow"/>
              <a:cs typeface="Barlow"/>
              <a:sym typeface="Barlow"/>
            </a:endParaRPr>
          </a:p>
        </p:txBody>
      </p:sp>
      <p:sp>
        <p:nvSpPr>
          <p:cNvPr id="703" name="Google Shape;703;p56"/>
          <p:cNvSpPr txBox="1"/>
          <p:nvPr/>
        </p:nvSpPr>
        <p:spPr>
          <a:xfrm>
            <a:off x="461953" y="2345642"/>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704" name="Google Shape;704;p56"/>
          <p:cNvSpPr txBox="1"/>
          <p:nvPr/>
        </p:nvSpPr>
        <p:spPr>
          <a:xfrm>
            <a:off x="453850" y="2948350"/>
            <a:ext cx="30651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 3:2 Gear Ratio: Final Testing</a:t>
            </a:r>
            <a:endParaRPr sz="1500">
              <a:latin typeface="Barlow"/>
              <a:ea typeface="Barlow"/>
              <a:cs typeface="Barlow"/>
              <a:sym typeface="Barlow"/>
            </a:endParaRPr>
          </a:p>
        </p:txBody>
      </p:sp>
      <p:sp>
        <p:nvSpPr>
          <p:cNvPr id="705" name="Google Shape;705;p56"/>
          <p:cNvSpPr txBox="1"/>
          <p:nvPr/>
        </p:nvSpPr>
        <p:spPr>
          <a:xfrm>
            <a:off x="461950" y="3429075"/>
            <a:ext cx="6364500" cy="16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To test the overall speed and agility of the robot, we have created an </a:t>
            </a:r>
            <a:r>
              <a:rPr lang="en" sz="1500">
                <a:latin typeface="Barlow"/>
                <a:ea typeface="Barlow"/>
                <a:cs typeface="Barlow"/>
                <a:sym typeface="Barlow"/>
              </a:rPr>
              <a:t>obstacle course for our robot. We will see how it maneuvers and how fast it can pass through the course. We are going to test this in time (preferably seconds). </a:t>
            </a:r>
            <a:r>
              <a:rPr lang="en" sz="1500">
                <a:highlight>
                  <a:srgbClr val="FFFF00"/>
                </a:highlight>
                <a:latin typeface="Barlow"/>
                <a:ea typeface="Barlow"/>
                <a:cs typeface="Barlow"/>
                <a:sym typeface="Barlow"/>
              </a:rPr>
              <a:t>Afterwards, we are going to conduct this test 5 times, and average out the time, to determine if this gear ratio is an appropriate and approving option.</a:t>
            </a:r>
            <a:endParaRPr sz="1500">
              <a:highlight>
                <a:srgbClr val="FFFF00"/>
              </a:highlight>
              <a:latin typeface="Barlow"/>
              <a:ea typeface="Barlow"/>
              <a:cs typeface="Barlow"/>
              <a:sym typeface="Barlow"/>
            </a:endParaRPr>
          </a:p>
        </p:txBody>
      </p:sp>
      <p:graphicFrame>
        <p:nvGraphicFramePr>
          <p:cNvPr id="706" name="Google Shape;706;p56"/>
          <p:cNvGraphicFramePr/>
          <p:nvPr/>
        </p:nvGraphicFramePr>
        <p:xfrm>
          <a:off x="429338" y="6064800"/>
          <a:ext cx="3000000" cy="3000000"/>
        </p:xfrm>
        <a:graphic>
          <a:graphicData uri="http://schemas.openxmlformats.org/drawingml/2006/table">
            <a:tbl>
              <a:tblPr>
                <a:noFill/>
                <a:tableStyleId>{C5AEE19A-125E-4B76-8326-24A5E5953A1B}</a:tableStyleId>
              </a:tblPr>
              <a:tblGrid>
                <a:gridCol w="1220900"/>
                <a:gridCol w="884600"/>
                <a:gridCol w="928450"/>
                <a:gridCol w="899150"/>
                <a:gridCol w="928475"/>
                <a:gridCol w="899175"/>
                <a:gridCol w="899175"/>
              </a:tblGrid>
              <a:tr h="3962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Test 1</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Test 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Test 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Test 4</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Test 5</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Avg.</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22925">
                <a:tc>
                  <a:txBody>
                    <a:bodyPr/>
                    <a:lstStyle/>
                    <a:p>
                      <a:pPr indent="0" lvl="0" marL="0" rtl="0" algn="l">
                        <a:spcBef>
                          <a:spcPts val="0"/>
                        </a:spcBef>
                        <a:spcAft>
                          <a:spcPts val="0"/>
                        </a:spcAft>
                        <a:buNone/>
                      </a:pPr>
                      <a:r>
                        <a:rPr lang="en"/>
                        <a:t>2:3 Gear Ratio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20.27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20.57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20.16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20.47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20.26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20.35 Seconds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707" name="Google Shape;707;p56"/>
          <p:cNvSpPr txBox="1"/>
          <p:nvPr/>
        </p:nvSpPr>
        <p:spPr>
          <a:xfrm>
            <a:off x="453850" y="5394288"/>
            <a:ext cx="30651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 3:2 Gear Ratio: Final Testing Chart</a:t>
            </a:r>
            <a:endParaRPr sz="1500">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7"/>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7"/>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7"/>
          <p:cNvSpPr txBox="1"/>
          <p:nvPr/>
        </p:nvSpPr>
        <p:spPr>
          <a:xfrm>
            <a:off x="453850" y="7000350"/>
            <a:ext cx="30651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Final Testing: Conclusion</a:t>
            </a:r>
            <a:endParaRPr sz="1500">
              <a:latin typeface="Barlow"/>
              <a:ea typeface="Barlow"/>
              <a:cs typeface="Barlow"/>
              <a:sym typeface="Barlow"/>
            </a:endParaRPr>
          </a:p>
        </p:txBody>
      </p:sp>
      <p:sp>
        <p:nvSpPr>
          <p:cNvPr id="715" name="Google Shape;715;p57"/>
          <p:cNvSpPr txBox="1"/>
          <p:nvPr/>
        </p:nvSpPr>
        <p:spPr>
          <a:xfrm>
            <a:off x="441000" y="7545325"/>
            <a:ext cx="68904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After analyzing the results of the 5 tests. </a:t>
            </a:r>
            <a:r>
              <a:rPr lang="en" sz="1500">
                <a:highlight>
                  <a:srgbClr val="FFFF00"/>
                </a:highlight>
                <a:latin typeface="Barlow"/>
                <a:ea typeface="Barlow"/>
                <a:cs typeface="Barlow"/>
                <a:sym typeface="Barlow"/>
              </a:rPr>
              <a:t>We have come to a conclusion that this gear ratio is very consistent in </a:t>
            </a:r>
            <a:r>
              <a:rPr lang="en" sz="1500">
                <a:highlight>
                  <a:srgbClr val="FFFF00"/>
                </a:highlight>
                <a:latin typeface="Barlow"/>
                <a:ea typeface="Barlow"/>
                <a:cs typeface="Barlow"/>
                <a:sym typeface="Barlow"/>
              </a:rPr>
              <a:t>its</a:t>
            </a:r>
            <a:r>
              <a:rPr lang="en" sz="1500">
                <a:highlight>
                  <a:srgbClr val="FFFF00"/>
                </a:highlight>
                <a:latin typeface="Barlow"/>
                <a:ea typeface="Barlow"/>
                <a:cs typeface="Barlow"/>
                <a:sym typeface="Barlow"/>
              </a:rPr>
              <a:t> efforts.</a:t>
            </a:r>
            <a:r>
              <a:rPr lang="en" sz="1500">
                <a:latin typeface="Barlow"/>
                <a:ea typeface="Barlow"/>
                <a:cs typeface="Barlow"/>
                <a:sym typeface="Barlow"/>
              </a:rPr>
              <a:t> The times for each lap were all in the same second, but just a few </a:t>
            </a:r>
            <a:r>
              <a:rPr lang="en" sz="1500">
                <a:latin typeface="Barlow"/>
                <a:ea typeface="Barlow"/>
                <a:cs typeface="Barlow"/>
                <a:sym typeface="Barlow"/>
              </a:rPr>
              <a:t>milliseconds</a:t>
            </a:r>
            <a:r>
              <a:rPr lang="en" sz="1500">
                <a:latin typeface="Barlow"/>
                <a:ea typeface="Barlow"/>
                <a:cs typeface="Barlow"/>
                <a:sym typeface="Barlow"/>
              </a:rPr>
              <a:t> off. This shows that we made the right choice in deciding to use a 3:2 gear ratio.</a:t>
            </a:r>
            <a:endParaRPr sz="1500">
              <a:latin typeface="Barlow"/>
              <a:ea typeface="Barlow"/>
              <a:cs typeface="Barlow"/>
              <a:sym typeface="Barlow"/>
            </a:endParaRPr>
          </a:p>
        </p:txBody>
      </p:sp>
      <p:pic>
        <p:nvPicPr>
          <p:cNvPr id="716" name="Google Shape;716;p57"/>
          <p:cNvPicPr preferRelativeResize="0"/>
          <p:nvPr/>
        </p:nvPicPr>
        <p:blipFill>
          <a:blip r:embed="rId3">
            <a:alphaModFix/>
          </a:blip>
          <a:stretch>
            <a:fillRect/>
          </a:stretch>
        </p:blipFill>
        <p:spPr>
          <a:xfrm rot="-5400000">
            <a:off x="1636100" y="622950"/>
            <a:ext cx="4292076" cy="5514675"/>
          </a:xfrm>
          <a:prstGeom prst="rect">
            <a:avLst/>
          </a:prstGeom>
          <a:noFill/>
          <a:ln cap="flat" cmpd="sng" w="19050">
            <a:solidFill>
              <a:schemeClr val="dk1"/>
            </a:solidFill>
            <a:prstDash val="solid"/>
            <a:round/>
            <a:headEnd len="sm" w="sm" type="none"/>
            <a:tailEnd len="sm" w="sm" type="none"/>
          </a:ln>
        </p:spPr>
      </p:pic>
      <p:sp>
        <p:nvSpPr>
          <p:cNvPr id="717" name="Google Shape;717;p57"/>
          <p:cNvSpPr/>
          <p:nvPr/>
        </p:nvSpPr>
        <p:spPr>
          <a:xfrm>
            <a:off x="1449850" y="1417800"/>
            <a:ext cx="5073190" cy="2569347"/>
          </a:xfrm>
          <a:custGeom>
            <a:rect b="b" l="l" r="r" t="t"/>
            <a:pathLst>
              <a:path extrusionOk="0" h="59548" w="140037">
                <a:moveTo>
                  <a:pt x="60438" y="41555"/>
                </a:moveTo>
                <a:cubicBezTo>
                  <a:pt x="50688" y="39604"/>
                  <a:pt x="40813" y="33404"/>
                  <a:pt x="31167" y="35815"/>
                </a:cubicBezTo>
                <a:cubicBezTo>
                  <a:pt x="21887" y="38135"/>
                  <a:pt x="21908" y="53467"/>
                  <a:pt x="13949" y="58773"/>
                </a:cubicBezTo>
                <a:cubicBezTo>
                  <a:pt x="9173" y="61957"/>
                  <a:pt x="-1218" y="54010"/>
                  <a:pt x="174" y="48442"/>
                </a:cubicBezTo>
                <a:cubicBezTo>
                  <a:pt x="2402" y="39529"/>
                  <a:pt x="9427" y="32554"/>
                  <a:pt x="14523" y="24910"/>
                </a:cubicBezTo>
                <a:cubicBezTo>
                  <a:pt x="16645" y="21726"/>
                  <a:pt x="17780" y="16937"/>
                  <a:pt x="21410" y="15727"/>
                </a:cubicBezTo>
                <a:cubicBezTo>
                  <a:pt x="26607" y="13995"/>
                  <a:pt x="32284" y="14016"/>
                  <a:pt x="37481" y="12284"/>
                </a:cubicBezTo>
                <a:cubicBezTo>
                  <a:pt x="42130" y="10734"/>
                  <a:pt x="44311" y="4650"/>
                  <a:pt x="48960" y="3100"/>
                </a:cubicBezTo>
                <a:cubicBezTo>
                  <a:pt x="53054" y="1734"/>
                  <a:pt x="57399" y="1278"/>
                  <a:pt x="61586" y="231"/>
                </a:cubicBezTo>
                <a:cubicBezTo>
                  <a:pt x="65284" y="-694"/>
                  <a:pt x="68875" y="2469"/>
                  <a:pt x="72491" y="3674"/>
                </a:cubicBezTo>
                <a:cubicBezTo>
                  <a:pt x="80771" y="6434"/>
                  <a:pt x="87743" y="12393"/>
                  <a:pt x="96023" y="15153"/>
                </a:cubicBezTo>
                <a:cubicBezTo>
                  <a:pt x="110516" y="19984"/>
                  <a:pt x="133664" y="17879"/>
                  <a:pt x="138495" y="32372"/>
                </a:cubicBezTo>
                <a:cubicBezTo>
                  <a:pt x="141107" y="40208"/>
                  <a:pt x="140769" y="54474"/>
                  <a:pt x="132756" y="56477"/>
                </a:cubicBezTo>
                <a:cubicBezTo>
                  <a:pt x="117032" y="60408"/>
                  <a:pt x="99920" y="55289"/>
                  <a:pt x="84544" y="50164"/>
                </a:cubicBezTo>
                <a:cubicBezTo>
                  <a:pt x="76620" y="47523"/>
                  <a:pt x="66918" y="47461"/>
                  <a:pt x="61012" y="41555"/>
                </a:cubicBezTo>
              </a:path>
            </a:pathLst>
          </a:custGeom>
          <a:noFill/>
          <a:ln cap="flat" cmpd="sng" w="38100">
            <a:solidFill>
              <a:srgbClr val="0000FF"/>
            </a:solidFill>
            <a:prstDash val="solid"/>
            <a:round/>
            <a:headEnd len="med" w="med" type="none"/>
            <a:tailEnd len="med" w="med" type="none"/>
          </a:ln>
        </p:spPr>
      </p:sp>
      <p:sp>
        <p:nvSpPr>
          <p:cNvPr id="718" name="Google Shape;718;p57"/>
          <p:cNvSpPr txBox="1"/>
          <p:nvPr/>
        </p:nvSpPr>
        <p:spPr>
          <a:xfrm>
            <a:off x="1024800" y="5727570"/>
            <a:ext cx="5498400" cy="8001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 blue line shows the path that the robot has to take during the testing period.*</a:t>
            </a:r>
            <a:endParaRPr sz="1500">
              <a:latin typeface="Barlow"/>
              <a:ea typeface="Barlow"/>
              <a:cs typeface="Barlow"/>
              <a:sym typeface="Barl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8"/>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8"/>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DRIVETRAIN TIMELINE</a:t>
            </a:r>
            <a:endParaRPr sz="3400">
              <a:latin typeface="Comfortaa"/>
              <a:ea typeface="Comfortaa"/>
              <a:cs typeface="Comfortaa"/>
              <a:sym typeface="Comfortaa"/>
            </a:endParaRPr>
          </a:p>
        </p:txBody>
      </p:sp>
      <p:cxnSp>
        <p:nvCxnSpPr>
          <p:cNvPr id="725" name="Google Shape;725;p58"/>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726" name="Google Shape;726;p58"/>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Time Management</a:t>
            </a:r>
            <a:endParaRPr sz="1700">
              <a:latin typeface="Barlow"/>
              <a:ea typeface="Barlow"/>
              <a:cs typeface="Barlow"/>
              <a:sym typeface="Barlow"/>
            </a:endParaRPr>
          </a:p>
        </p:txBody>
      </p:sp>
      <p:cxnSp>
        <p:nvCxnSpPr>
          <p:cNvPr id="727" name="Google Shape;727;p58"/>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728" name="Google Shape;728;p58"/>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8"/>
          <p:cNvSpPr txBox="1"/>
          <p:nvPr/>
        </p:nvSpPr>
        <p:spPr>
          <a:xfrm>
            <a:off x="461953" y="22630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730" name="Google Shape;730;p58"/>
          <p:cNvSpPr txBox="1"/>
          <p:nvPr/>
        </p:nvSpPr>
        <p:spPr>
          <a:xfrm>
            <a:off x="1715775" y="2148247"/>
            <a:ext cx="54984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timeline to manage our time efficiently and finish our robot before the competition takes place. This is our FINAL timeline for building the drivetrain.</a:t>
            </a:r>
            <a:endParaRPr sz="1500">
              <a:latin typeface="Barlow"/>
              <a:ea typeface="Barlow"/>
              <a:cs typeface="Barlow"/>
              <a:sym typeface="Barlow"/>
            </a:endParaRPr>
          </a:p>
        </p:txBody>
      </p:sp>
      <p:cxnSp>
        <p:nvCxnSpPr>
          <p:cNvPr id="731" name="Google Shape;731;p58"/>
          <p:cNvCxnSpPr/>
          <p:nvPr/>
        </p:nvCxnSpPr>
        <p:spPr>
          <a:xfrm>
            <a:off x="559600" y="5334000"/>
            <a:ext cx="6571800" cy="0"/>
          </a:xfrm>
          <a:prstGeom prst="straightConnector1">
            <a:avLst/>
          </a:prstGeom>
          <a:noFill/>
          <a:ln cap="flat" cmpd="sng" w="19050">
            <a:solidFill>
              <a:schemeClr val="dk1"/>
            </a:solidFill>
            <a:prstDash val="solid"/>
            <a:round/>
            <a:headEnd len="med" w="med" type="none"/>
            <a:tailEnd len="med" w="med" type="triangle"/>
          </a:ln>
        </p:spPr>
      </p:cxnSp>
      <p:cxnSp>
        <p:nvCxnSpPr>
          <p:cNvPr id="732" name="Google Shape;732;p58"/>
          <p:cNvCxnSpPr/>
          <p:nvPr/>
        </p:nvCxnSpPr>
        <p:spPr>
          <a:xfrm rot="10800000">
            <a:off x="599052" y="5326775"/>
            <a:ext cx="6463800" cy="14400"/>
          </a:xfrm>
          <a:prstGeom prst="straightConnector1">
            <a:avLst/>
          </a:prstGeom>
          <a:noFill/>
          <a:ln cap="flat" cmpd="sng" w="19050">
            <a:solidFill>
              <a:schemeClr val="dk1"/>
            </a:solidFill>
            <a:prstDash val="solid"/>
            <a:round/>
            <a:headEnd len="med" w="med" type="none"/>
            <a:tailEnd len="med" w="med" type="triangle"/>
          </a:ln>
        </p:spPr>
      </p:cxnSp>
      <p:cxnSp>
        <p:nvCxnSpPr>
          <p:cNvPr id="733" name="Google Shape;733;p58"/>
          <p:cNvCxnSpPr/>
          <p:nvPr/>
        </p:nvCxnSpPr>
        <p:spPr>
          <a:xfrm>
            <a:off x="65226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34" name="Google Shape;734;p58"/>
          <p:cNvSpPr txBox="1"/>
          <p:nvPr/>
        </p:nvSpPr>
        <p:spPr>
          <a:xfrm>
            <a:off x="44088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Barlow"/>
                <a:ea typeface="Barlow"/>
                <a:cs typeface="Barlow"/>
                <a:sym typeface="Barlow"/>
              </a:rPr>
              <a:t>Test Final Drivetrain: 9/10</a:t>
            </a:r>
            <a:endParaRPr sz="1500">
              <a:latin typeface="Barlow"/>
              <a:ea typeface="Barlow"/>
              <a:cs typeface="Barlow"/>
              <a:sym typeface="Barlow"/>
            </a:endParaRPr>
          </a:p>
        </p:txBody>
      </p:sp>
      <p:cxnSp>
        <p:nvCxnSpPr>
          <p:cNvPr id="735" name="Google Shape;735;p58"/>
          <p:cNvCxnSpPr/>
          <p:nvPr/>
        </p:nvCxnSpPr>
        <p:spPr>
          <a:xfrm>
            <a:off x="3886200"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36" name="Google Shape;736;p58"/>
          <p:cNvSpPr txBox="1"/>
          <p:nvPr/>
        </p:nvSpPr>
        <p:spPr>
          <a:xfrm>
            <a:off x="3137875" y="4104875"/>
            <a:ext cx="1476600" cy="1019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Selection &amp; Build Drivetrain Completed: 9/9  </a:t>
            </a:r>
            <a:endParaRPr sz="1500">
              <a:latin typeface="Barlow"/>
              <a:ea typeface="Barlow"/>
              <a:cs typeface="Barlow"/>
              <a:sym typeface="Barlow"/>
            </a:endParaRPr>
          </a:p>
        </p:txBody>
      </p:sp>
      <p:cxnSp>
        <p:nvCxnSpPr>
          <p:cNvPr id="737" name="Google Shape;737;p58"/>
          <p:cNvCxnSpPr/>
          <p:nvPr/>
        </p:nvCxnSpPr>
        <p:spPr>
          <a:xfrm>
            <a:off x="10912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38" name="Google Shape;738;p58"/>
          <p:cNvSpPr txBox="1"/>
          <p:nvPr/>
        </p:nvSpPr>
        <p:spPr>
          <a:xfrm>
            <a:off x="3529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Identify Problem: 8/31</a:t>
            </a:r>
            <a:endParaRPr sz="1500">
              <a:latin typeface="Barlow"/>
              <a:ea typeface="Barlow"/>
              <a:cs typeface="Barlow"/>
              <a:sym typeface="Barlow"/>
            </a:endParaRPr>
          </a:p>
        </p:txBody>
      </p:sp>
      <p:cxnSp>
        <p:nvCxnSpPr>
          <p:cNvPr id="739" name="Google Shape;739;p58"/>
          <p:cNvCxnSpPr/>
          <p:nvPr/>
        </p:nvCxnSpPr>
        <p:spPr>
          <a:xfrm>
            <a:off x="26934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40" name="Google Shape;740;p58"/>
          <p:cNvSpPr txBox="1"/>
          <p:nvPr/>
        </p:nvSpPr>
        <p:spPr>
          <a:xfrm>
            <a:off x="19575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Brainstorm Solutions: 9/3</a:t>
            </a:r>
            <a:endParaRPr sz="1500">
              <a:latin typeface="Barlow"/>
              <a:ea typeface="Barlow"/>
              <a:cs typeface="Barlow"/>
              <a:sym typeface="Barlow"/>
            </a:endParaRPr>
          </a:p>
        </p:txBody>
      </p:sp>
      <p:cxnSp>
        <p:nvCxnSpPr>
          <p:cNvPr id="741" name="Google Shape;741;p58"/>
          <p:cNvCxnSpPr/>
          <p:nvPr/>
        </p:nvCxnSpPr>
        <p:spPr>
          <a:xfrm>
            <a:off x="51471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42" name="Google Shape;742;p58"/>
          <p:cNvSpPr txBox="1"/>
          <p:nvPr/>
        </p:nvSpPr>
        <p:spPr>
          <a:xfrm>
            <a:off x="57843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Barlow"/>
                <a:ea typeface="Barlow"/>
                <a:cs typeface="Barlow"/>
                <a:sym typeface="Barlow"/>
              </a:rPr>
              <a:t>Drivetrain Completed:  9/10</a:t>
            </a:r>
            <a:endParaRPr sz="1500">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9"/>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 INTAKE </a:t>
            </a:r>
            <a:r>
              <a:rPr lang="en" sz="3400">
                <a:latin typeface="Comfortaa"/>
                <a:ea typeface="Comfortaa"/>
                <a:cs typeface="Comfortaa"/>
                <a:sym typeface="Comfortaa"/>
              </a:rPr>
              <a:t>FORECAST</a:t>
            </a:r>
            <a:endParaRPr sz="3400">
              <a:latin typeface="Comfortaa"/>
              <a:ea typeface="Comfortaa"/>
              <a:cs typeface="Comfortaa"/>
              <a:sym typeface="Comfortaa"/>
            </a:endParaRPr>
          </a:p>
        </p:txBody>
      </p:sp>
      <p:cxnSp>
        <p:nvCxnSpPr>
          <p:cNvPr id="749" name="Google Shape;749;p59"/>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750" name="Google Shape;750;p59"/>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Time Management</a:t>
            </a:r>
            <a:endParaRPr sz="1700">
              <a:latin typeface="Barlow"/>
              <a:ea typeface="Barlow"/>
              <a:cs typeface="Barlow"/>
              <a:sym typeface="Barlow"/>
            </a:endParaRPr>
          </a:p>
        </p:txBody>
      </p:sp>
      <p:cxnSp>
        <p:nvCxnSpPr>
          <p:cNvPr id="751" name="Google Shape;751;p59"/>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752" name="Google Shape;752;p59"/>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9"/>
          <p:cNvSpPr txBox="1"/>
          <p:nvPr/>
        </p:nvSpPr>
        <p:spPr>
          <a:xfrm>
            <a:off x="461953" y="22630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754" name="Google Shape;754;p59"/>
          <p:cNvSpPr txBox="1"/>
          <p:nvPr/>
        </p:nvSpPr>
        <p:spPr>
          <a:xfrm>
            <a:off x="1715775" y="2148247"/>
            <a:ext cx="54984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timeline to manage our time efficiently and finish our robot before the competition takes place. This is our GOAL for building the intake. This timeline will be flexible.</a:t>
            </a:r>
            <a:endParaRPr sz="1500">
              <a:latin typeface="Barlow"/>
              <a:ea typeface="Barlow"/>
              <a:cs typeface="Barlow"/>
              <a:sym typeface="Barlow"/>
            </a:endParaRPr>
          </a:p>
        </p:txBody>
      </p:sp>
      <p:cxnSp>
        <p:nvCxnSpPr>
          <p:cNvPr id="755" name="Google Shape;755;p59"/>
          <p:cNvCxnSpPr/>
          <p:nvPr/>
        </p:nvCxnSpPr>
        <p:spPr>
          <a:xfrm>
            <a:off x="559600" y="5334000"/>
            <a:ext cx="6571800" cy="0"/>
          </a:xfrm>
          <a:prstGeom prst="straightConnector1">
            <a:avLst/>
          </a:prstGeom>
          <a:noFill/>
          <a:ln cap="flat" cmpd="sng" w="19050">
            <a:solidFill>
              <a:schemeClr val="dk1"/>
            </a:solidFill>
            <a:prstDash val="solid"/>
            <a:round/>
            <a:headEnd len="med" w="med" type="none"/>
            <a:tailEnd len="med" w="med" type="triangle"/>
          </a:ln>
        </p:spPr>
      </p:cxnSp>
      <p:cxnSp>
        <p:nvCxnSpPr>
          <p:cNvPr id="756" name="Google Shape;756;p59"/>
          <p:cNvCxnSpPr/>
          <p:nvPr/>
        </p:nvCxnSpPr>
        <p:spPr>
          <a:xfrm rot="10800000">
            <a:off x="599052" y="5326775"/>
            <a:ext cx="6463800" cy="14400"/>
          </a:xfrm>
          <a:prstGeom prst="straightConnector1">
            <a:avLst/>
          </a:prstGeom>
          <a:noFill/>
          <a:ln cap="flat" cmpd="sng" w="19050">
            <a:solidFill>
              <a:schemeClr val="dk1"/>
            </a:solidFill>
            <a:prstDash val="solid"/>
            <a:round/>
            <a:headEnd len="med" w="med" type="none"/>
            <a:tailEnd len="med" w="med" type="triangle"/>
          </a:ln>
        </p:spPr>
      </p:cxnSp>
      <p:cxnSp>
        <p:nvCxnSpPr>
          <p:cNvPr id="757" name="Google Shape;757;p59"/>
          <p:cNvCxnSpPr/>
          <p:nvPr/>
        </p:nvCxnSpPr>
        <p:spPr>
          <a:xfrm>
            <a:off x="65226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58" name="Google Shape;758;p59"/>
          <p:cNvSpPr txBox="1"/>
          <p:nvPr/>
        </p:nvSpPr>
        <p:spPr>
          <a:xfrm>
            <a:off x="44088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Test Intake : 9/17</a:t>
            </a:r>
            <a:endParaRPr sz="1500">
              <a:latin typeface="Barlow"/>
              <a:ea typeface="Barlow"/>
              <a:cs typeface="Barlow"/>
              <a:sym typeface="Barlow"/>
            </a:endParaRPr>
          </a:p>
        </p:txBody>
      </p:sp>
      <p:cxnSp>
        <p:nvCxnSpPr>
          <p:cNvPr id="759" name="Google Shape;759;p59"/>
          <p:cNvCxnSpPr/>
          <p:nvPr/>
        </p:nvCxnSpPr>
        <p:spPr>
          <a:xfrm>
            <a:off x="3886200"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60" name="Google Shape;760;p59"/>
          <p:cNvSpPr txBox="1"/>
          <p:nvPr/>
        </p:nvSpPr>
        <p:spPr>
          <a:xfrm>
            <a:off x="3147900" y="430992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Selection &amp; Build Intake</a:t>
            </a:r>
            <a:r>
              <a:rPr lang="en" sz="1500">
                <a:latin typeface="Barlow"/>
                <a:ea typeface="Barlow"/>
                <a:cs typeface="Barlow"/>
                <a:sym typeface="Barlow"/>
              </a:rPr>
              <a:t>:  9/15</a:t>
            </a:r>
            <a:endParaRPr sz="1500">
              <a:latin typeface="Barlow"/>
              <a:ea typeface="Barlow"/>
              <a:cs typeface="Barlow"/>
              <a:sym typeface="Barlow"/>
            </a:endParaRPr>
          </a:p>
        </p:txBody>
      </p:sp>
      <p:cxnSp>
        <p:nvCxnSpPr>
          <p:cNvPr id="761" name="Google Shape;761;p59"/>
          <p:cNvCxnSpPr/>
          <p:nvPr/>
        </p:nvCxnSpPr>
        <p:spPr>
          <a:xfrm>
            <a:off x="10912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62" name="Google Shape;762;p59"/>
          <p:cNvSpPr txBox="1"/>
          <p:nvPr/>
        </p:nvSpPr>
        <p:spPr>
          <a:xfrm>
            <a:off x="3529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Identify Problem: 9/11</a:t>
            </a:r>
            <a:endParaRPr sz="1500">
              <a:latin typeface="Barlow"/>
              <a:ea typeface="Barlow"/>
              <a:cs typeface="Barlow"/>
              <a:sym typeface="Barlow"/>
            </a:endParaRPr>
          </a:p>
        </p:txBody>
      </p:sp>
      <p:cxnSp>
        <p:nvCxnSpPr>
          <p:cNvPr id="763" name="Google Shape;763;p59"/>
          <p:cNvCxnSpPr/>
          <p:nvPr/>
        </p:nvCxnSpPr>
        <p:spPr>
          <a:xfrm>
            <a:off x="26934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64" name="Google Shape;764;p59"/>
          <p:cNvSpPr txBox="1"/>
          <p:nvPr/>
        </p:nvSpPr>
        <p:spPr>
          <a:xfrm>
            <a:off x="19575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Brainstorm Solutions: 9/12</a:t>
            </a:r>
            <a:endParaRPr sz="1500">
              <a:latin typeface="Barlow"/>
              <a:ea typeface="Barlow"/>
              <a:cs typeface="Barlow"/>
              <a:sym typeface="Barlow"/>
            </a:endParaRPr>
          </a:p>
        </p:txBody>
      </p:sp>
      <p:cxnSp>
        <p:nvCxnSpPr>
          <p:cNvPr id="765" name="Google Shape;765;p59"/>
          <p:cNvCxnSpPr/>
          <p:nvPr/>
        </p:nvCxnSpPr>
        <p:spPr>
          <a:xfrm>
            <a:off x="51471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766" name="Google Shape;766;p59"/>
          <p:cNvSpPr txBox="1"/>
          <p:nvPr/>
        </p:nvSpPr>
        <p:spPr>
          <a:xfrm>
            <a:off x="57843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Intake Completed</a:t>
            </a:r>
            <a:r>
              <a:rPr lang="en" sz="1500">
                <a:latin typeface="Barlow"/>
                <a:ea typeface="Barlow"/>
                <a:cs typeface="Barlow"/>
                <a:sym typeface="Barlow"/>
              </a:rPr>
              <a:t>:  9/17</a:t>
            </a:r>
            <a:endParaRPr sz="1500">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0"/>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0"/>
          <p:cNvSpPr txBox="1"/>
          <p:nvPr/>
        </p:nvSpPr>
        <p:spPr>
          <a:xfrm>
            <a:off x="269425" y="791100"/>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Identify Problem</a:t>
            </a:r>
            <a:endParaRPr sz="3400">
              <a:latin typeface="Comfortaa"/>
              <a:ea typeface="Comfortaa"/>
              <a:cs typeface="Comfortaa"/>
              <a:sym typeface="Comfortaa"/>
            </a:endParaRPr>
          </a:p>
        </p:txBody>
      </p:sp>
      <p:cxnSp>
        <p:nvCxnSpPr>
          <p:cNvPr id="773" name="Google Shape;773;p60"/>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774" name="Google Shape;774;p60"/>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Intake </a:t>
            </a:r>
            <a:r>
              <a:rPr lang="en" sz="1700">
                <a:latin typeface="Barlow"/>
                <a:ea typeface="Barlow"/>
                <a:cs typeface="Barlow"/>
                <a:sym typeface="Barlow"/>
              </a:rPr>
              <a:t>Build</a:t>
            </a:r>
            <a:endParaRPr sz="1700">
              <a:latin typeface="Barlow"/>
              <a:ea typeface="Barlow"/>
              <a:cs typeface="Barlow"/>
              <a:sym typeface="Barlow"/>
            </a:endParaRPr>
          </a:p>
        </p:txBody>
      </p:sp>
      <p:cxnSp>
        <p:nvCxnSpPr>
          <p:cNvPr id="775" name="Google Shape;775;p60"/>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776" name="Google Shape;776;p60"/>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txBox="1"/>
          <p:nvPr/>
        </p:nvSpPr>
        <p:spPr>
          <a:xfrm>
            <a:off x="461953" y="2206017"/>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778" name="Google Shape;778;p60"/>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create a intake mechanism, that shows effectiveness in the VEX IQ Full Volume Game.</a:t>
            </a:r>
            <a:endParaRPr sz="1500">
              <a:latin typeface="Barlow"/>
              <a:ea typeface="Barlow"/>
              <a:cs typeface="Barlow"/>
              <a:sym typeface="Barlow"/>
            </a:endParaRPr>
          </a:p>
        </p:txBody>
      </p:sp>
      <p:sp>
        <p:nvSpPr>
          <p:cNvPr id="779" name="Google Shape;779;p60"/>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Problem</a:t>
            </a:r>
            <a:endParaRPr sz="1500">
              <a:latin typeface="Barlow"/>
              <a:ea typeface="Barlow"/>
              <a:cs typeface="Barlow"/>
              <a:sym typeface="Barlow"/>
            </a:endParaRPr>
          </a:p>
        </p:txBody>
      </p:sp>
      <p:sp>
        <p:nvSpPr>
          <p:cNvPr id="780" name="Google Shape;780;p60"/>
          <p:cNvSpPr txBox="1"/>
          <p:nvPr/>
        </p:nvSpPr>
        <p:spPr>
          <a:xfrm>
            <a:off x="453850" y="3341925"/>
            <a:ext cx="3012900" cy="14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highlight>
                  <a:srgbClr val="FFFF00"/>
                </a:highlight>
                <a:latin typeface="Barlow"/>
                <a:ea typeface="Barlow"/>
                <a:cs typeface="Barlow"/>
                <a:sym typeface="Barlow"/>
              </a:rPr>
              <a:t>The problem for intake build is that there is a variety of blocks, and not just one type. </a:t>
            </a:r>
            <a:r>
              <a:rPr lang="en" sz="1500">
                <a:latin typeface="Barlow"/>
                <a:ea typeface="Barlow"/>
                <a:cs typeface="Barlow"/>
                <a:sym typeface="Barlow"/>
              </a:rPr>
              <a:t> This makes it hard to take measurements, because it needs to be compatible with at least ⅔ of the blocks types.</a:t>
            </a:r>
            <a:endParaRPr sz="1500">
              <a:latin typeface="Barlow"/>
              <a:ea typeface="Barlow"/>
              <a:cs typeface="Barlow"/>
              <a:sym typeface="Barlow"/>
            </a:endParaRPr>
          </a:p>
        </p:txBody>
      </p:sp>
      <p:sp>
        <p:nvSpPr>
          <p:cNvPr id="781" name="Google Shape;781;p60"/>
          <p:cNvSpPr txBox="1"/>
          <p:nvPr/>
        </p:nvSpPr>
        <p:spPr>
          <a:xfrm>
            <a:off x="461950" y="5160050"/>
            <a:ext cx="2490000" cy="40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Solution’s Goals</a:t>
            </a:r>
            <a:endParaRPr sz="1500">
              <a:latin typeface="Barlow"/>
              <a:ea typeface="Barlow"/>
              <a:cs typeface="Barlow"/>
              <a:sym typeface="Barlow"/>
            </a:endParaRPr>
          </a:p>
        </p:txBody>
      </p:sp>
      <p:sp>
        <p:nvSpPr>
          <p:cNvPr id="782" name="Google Shape;782;p60"/>
          <p:cNvSpPr txBox="1"/>
          <p:nvPr/>
        </p:nvSpPr>
        <p:spPr>
          <a:xfrm>
            <a:off x="4176575" y="2786121"/>
            <a:ext cx="30129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Solution Requirements/Limits</a:t>
            </a:r>
            <a:endParaRPr sz="1500">
              <a:latin typeface="Barlow"/>
              <a:ea typeface="Barlow"/>
              <a:cs typeface="Barlow"/>
              <a:sym typeface="Barlow"/>
            </a:endParaRPr>
          </a:p>
        </p:txBody>
      </p:sp>
      <p:sp>
        <p:nvSpPr>
          <p:cNvPr id="783" name="Google Shape;783;p60"/>
          <p:cNvSpPr txBox="1"/>
          <p:nvPr/>
        </p:nvSpPr>
        <p:spPr>
          <a:xfrm>
            <a:off x="4265450" y="3369225"/>
            <a:ext cx="2666100" cy="2022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Because of the </a:t>
            </a:r>
            <a:r>
              <a:rPr lang="en" sz="1500">
                <a:latin typeface="Barlow"/>
                <a:ea typeface="Barlow"/>
                <a:cs typeface="Barlow"/>
                <a:sym typeface="Barlow"/>
              </a:rPr>
              <a:t>drivetrain</a:t>
            </a:r>
            <a:r>
              <a:rPr lang="en" sz="1500">
                <a:latin typeface="Barlow"/>
                <a:ea typeface="Barlow"/>
                <a:cs typeface="Barlow"/>
                <a:sym typeface="Barlow"/>
              </a:rPr>
              <a:t> width, the intake needs to be at most:</a:t>
            </a:r>
            <a:r>
              <a:rPr lang="en" sz="1500">
                <a:highlight>
                  <a:schemeClr val="accent6"/>
                </a:highlight>
                <a:latin typeface="Barlow"/>
                <a:ea typeface="Barlow"/>
                <a:cs typeface="Barlow"/>
                <a:sym typeface="Barlow"/>
              </a:rPr>
              <a:t> </a:t>
            </a:r>
            <a:r>
              <a:rPr lang="en" sz="1500">
                <a:highlight>
                  <a:srgbClr val="FFFF00"/>
                </a:highlight>
                <a:latin typeface="Barlow"/>
                <a:ea typeface="Barlow"/>
                <a:cs typeface="Barlow"/>
                <a:sym typeface="Barlow"/>
              </a:rPr>
              <a:t>5.5” wide and 15” tall.</a:t>
            </a:r>
            <a:endParaRPr sz="1500">
              <a:highlight>
                <a:srgbClr val="FFFF00"/>
              </a:highlight>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It needs to fit within the drivetrain.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It also cannot add </a:t>
            </a:r>
            <a:r>
              <a:rPr lang="en" sz="1500">
                <a:highlight>
                  <a:srgbClr val="FFFF00"/>
                </a:highlight>
                <a:latin typeface="Barlow"/>
                <a:ea typeface="Barlow"/>
                <a:cs typeface="Barlow"/>
                <a:sym typeface="Barlow"/>
              </a:rPr>
              <a:t>extra</a:t>
            </a:r>
            <a:r>
              <a:rPr lang="en" sz="1500">
                <a:highlight>
                  <a:srgbClr val="FFFF00"/>
                </a:highlight>
                <a:latin typeface="Barlow"/>
                <a:ea typeface="Barlow"/>
                <a:cs typeface="Barlow"/>
                <a:sym typeface="Barlow"/>
              </a:rPr>
              <a:t> width to the robot.</a:t>
            </a:r>
            <a:endParaRPr sz="1500">
              <a:highlight>
                <a:srgbClr val="FFFF00"/>
              </a:highlight>
              <a:latin typeface="Barlow"/>
              <a:ea typeface="Barlow"/>
              <a:cs typeface="Barlow"/>
              <a:sym typeface="Barlow"/>
            </a:endParaRPr>
          </a:p>
        </p:txBody>
      </p:sp>
      <p:sp>
        <p:nvSpPr>
          <p:cNvPr id="784" name="Google Shape;784;p60"/>
          <p:cNvSpPr txBox="1"/>
          <p:nvPr/>
        </p:nvSpPr>
        <p:spPr>
          <a:xfrm>
            <a:off x="409750" y="5666050"/>
            <a:ext cx="2754300" cy="2639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The intake should be able to fit purple and green blocks. </a:t>
            </a:r>
            <a:endParaRPr sz="1500">
              <a:highlight>
                <a:srgbClr val="FFFF00"/>
              </a:highlight>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It should be consistent when picking up the blocks.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It </a:t>
            </a:r>
            <a:r>
              <a:rPr lang="en" sz="1500">
                <a:latin typeface="Barlow"/>
                <a:ea typeface="Barlow"/>
                <a:cs typeface="Barlow"/>
                <a:sym typeface="Barlow"/>
              </a:rPr>
              <a:t>should</a:t>
            </a:r>
            <a:r>
              <a:rPr lang="en" sz="1500">
                <a:latin typeface="Barlow"/>
                <a:ea typeface="Barlow"/>
                <a:cs typeface="Barlow"/>
                <a:sym typeface="Barlow"/>
              </a:rPr>
              <a:t> be compact and easy to use</a:t>
            </a:r>
            <a:endParaRPr sz="1500">
              <a:latin typeface="Barlow"/>
              <a:ea typeface="Barlow"/>
              <a:cs typeface="Barlow"/>
              <a:sym typeface="Barlow"/>
            </a:endParaRPr>
          </a:p>
        </p:txBody>
      </p:sp>
      <p:sp>
        <p:nvSpPr>
          <p:cNvPr id="785" name="Google Shape;785;p60"/>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1"/>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txBox="1"/>
          <p:nvPr/>
        </p:nvSpPr>
        <p:spPr>
          <a:xfrm>
            <a:off x="269425" y="791100"/>
            <a:ext cx="7213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Intake </a:t>
            </a:r>
            <a:r>
              <a:rPr lang="en" sz="3400">
                <a:latin typeface="Comfortaa"/>
                <a:ea typeface="Comfortaa"/>
                <a:cs typeface="Comfortaa"/>
                <a:sym typeface="Comfortaa"/>
              </a:rPr>
              <a:t>Brainstorm</a:t>
            </a:r>
            <a:endParaRPr sz="3400">
              <a:latin typeface="Comfortaa"/>
              <a:ea typeface="Comfortaa"/>
              <a:cs typeface="Comfortaa"/>
              <a:sym typeface="Comfortaa"/>
            </a:endParaRPr>
          </a:p>
        </p:txBody>
      </p:sp>
      <p:cxnSp>
        <p:nvCxnSpPr>
          <p:cNvPr id="792" name="Google Shape;792;p61"/>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793" name="Google Shape;793;p61"/>
          <p:cNvSpPr txBox="1"/>
          <p:nvPr/>
        </p:nvSpPr>
        <p:spPr>
          <a:xfrm>
            <a:off x="2695823" y="16008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Intake </a:t>
            </a:r>
            <a:r>
              <a:rPr lang="en" sz="1700">
                <a:latin typeface="Barlow"/>
                <a:ea typeface="Barlow"/>
                <a:cs typeface="Barlow"/>
                <a:sym typeface="Barlow"/>
              </a:rPr>
              <a:t>Build</a:t>
            </a:r>
            <a:endParaRPr sz="1700">
              <a:latin typeface="Barlow"/>
              <a:ea typeface="Barlow"/>
              <a:cs typeface="Barlow"/>
              <a:sym typeface="Barlow"/>
            </a:endParaRPr>
          </a:p>
        </p:txBody>
      </p:sp>
      <p:cxnSp>
        <p:nvCxnSpPr>
          <p:cNvPr id="794" name="Google Shape;794;p61"/>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795" name="Google Shape;795;p61"/>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txBox="1"/>
          <p:nvPr/>
        </p:nvSpPr>
        <p:spPr>
          <a:xfrm>
            <a:off x="461953" y="2158188"/>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797" name="Google Shape;797;p61"/>
          <p:cNvSpPr txBox="1"/>
          <p:nvPr/>
        </p:nvSpPr>
        <p:spPr>
          <a:xfrm>
            <a:off x="453850" y="3350746"/>
            <a:ext cx="5611800" cy="9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Flywheel Intake (36:1 Speed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Most common in robots, but a faster version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 connected to gears that spin flywheels</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b="1" sz="1500">
              <a:latin typeface="Barlow"/>
              <a:ea typeface="Barlow"/>
              <a:cs typeface="Barlow"/>
              <a:sym typeface="Barlow"/>
            </a:endParaRPr>
          </a:p>
          <a:p>
            <a:pPr indent="0" lvl="0" marL="0" rtl="0" algn="l">
              <a:lnSpc>
                <a:spcPct val="115000"/>
              </a:lnSpc>
              <a:spcBef>
                <a:spcPts val="0"/>
              </a:spcBef>
              <a:spcAft>
                <a:spcPts val="0"/>
              </a:spcAft>
              <a:buNone/>
            </a:pPr>
            <a:r>
              <a:t/>
            </a:r>
            <a:endParaRPr b="1" sz="1500">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798" name="Google Shape;798;p61"/>
          <p:cNvGraphicFramePr/>
          <p:nvPr/>
        </p:nvGraphicFramePr>
        <p:xfrm>
          <a:off x="453850" y="4419983"/>
          <a:ext cx="3000000" cy="3000000"/>
        </p:xfrm>
        <a:graphic>
          <a:graphicData uri="http://schemas.openxmlformats.org/drawingml/2006/table">
            <a:tbl>
              <a:tblPr>
                <a:noFill/>
                <a:tableStyleId>{C5AEE19A-125E-4B76-8326-24A5E5953A1B}</a:tableStyleId>
              </a:tblPr>
              <a:tblGrid>
                <a:gridCol w="3297475"/>
                <a:gridCol w="3297475"/>
              </a:tblGrid>
              <a:tr h="51015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115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Fast </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Consistent</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More common</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Lots of motor stress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More battery usage.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Complex programming</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799" name="Google Shape;799;p61"/>
          <p:cNvSpPr txBox="1"/>
          <p:nvPr/>
        </p:nvSpPr>
        <p:spPr>
          <a:xfrm>
            <a:off x="1779950" y="2029396"/>
            <a:ext cx="54984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want to brainstorm intake mechanism  ideas, based on our game problem, and the solutions we created.</a:t>
            </a:r>
            <a:endParaRPr sz="1500">
              <a:latin typeface="Barlow"/>
              <a:ea typeface="Barlow"/>
              <a:cs typeface="Barlow"/>
              <a:sym typeface="Barlow"/>
            </a:endParaRPr>
          </a:p>
        </p:txBody>
      </p:sp>
      <p:sp>
        <p:nvSpPr>
          <p:cNvPr id="800" name="Google Shape;800;p61"/>
          <p:cNvSpPr txBox="1"/>
          <p:nvPr/>
        </p:nvSpPr>
        <p:spPr>
          <a:xfrm>
            <a:off x="453846" y="2787625"/>
            <a:ext cx="24900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 Intake Mechanism </a:t>
            </a:r>
            <a:r>
              <a:rPr lang="en" sz="1500">
                <a:latin typeface="Barlow"/>
                <a:ea typeface="Barlow"/>
                <a:cs typeface="Barlow"/>
                <a:sym typeface="Barlow"/>
              </a:rPr>
              <a:t>Types</a:t>
            </a:r>
            <a:endParaRPr sz="1500">
              <a:latin typeface="Barlow"/>
              <a:ea typeface="Barlow"/>
              <a:cs typeface="Barlow"/>
              <a:sym typeface="Barlow"/>
            </a:endParaRPr>
          </a:p>
        </p:txBody>
      </p:sp>
      <p:sp>
        <p:nvSpPr>
          <p:cNvPr id="801" name="Google Shape;801;p61"/>
          <p:cNvSpPr txBox="1"/>
          <p:nvPr/>
        </p:nvSpPr>
        <p:spPr>
          <a:xfrm>
            <a:off x="3336350" y="8086325"/>
            <a:ext cx="39420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02" name="Google Shape;802;p61"/>
          <p:cNvGraphicFramePr/>
          <p:nvPr/>
        </p:nvGraphicFramePr>
        <p:xfrm>
          <a:off x="453850" y="7209765"/>
          <a:ext cx="3000000" cy="3000000"/>
        </p:xfrm>
        <a:graphic>
          <a:graphicData uri="http://schemas.openxmlformats.org/drawingml/2006/table">
            <a:tbl>
              <a:tblPr>
                <a:noFill/>
                <a:tableStyleId>{C5AEE19A-125E-4B76-8326-24A5E5953A1B}</a:tableStyleId>
              </a:tblPr>
              <a:tblGrid>
                <a:gridCol w="3297475"/>
                <a:gridCol w="3297475"/>
              </a:tblGrid>
              <a:tr h="444925">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156375">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Easy to build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Less Motor Stress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Consistent</a:t>
                      </a:r>
                      <a:endParaRPr sz="1500">
                        <a:latin typeface="Barlow"/>
                        <a:ea typeface="Barlow"/>
                        <a:cs typeface="Barlow"/>
                        <a:sym typeface="Barlow"/>
                      </a:endParaRPr>
                    </a:p>
                    <a:p>
                      <a:pPr indent="0" lvl="0" marL="457200" rtl="0" algn="l">
                        <a:spcBef>
                          <a:spcPts val="0"/>
                        </a:spcBef>
                        <a:spcAft>
                          <a:spcPts val="0"/>
                        </a:spcAft>
                        <a:buNone/>
                      </a:pPr>
                      <a:r>
                        <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Slower than normal</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More battery usage</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Complex Programming</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803" name="Google Shape;803;p61"/>
          <p:cNvSpPr txBox="1"/>
          <p:nvPr/>
        </p:nvSpPr>
        <p:spPr>
          <a:xfrm>
            <a:off x="461950" y="6165271"/>
            <a:ext cx="5611800" cy="9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Flywheel Intake (18:1 Speed Ratio)</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Most common in robots, but a slower version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 connected to gears that spin flywheels</a:t>
            </a:r>
            <a:endParaRPr sz="1500">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228600" y="748725"/>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1333038" y="773625"/>
            <a:ext cx="5093700" cy="102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latin typeface="Comfortaa"/>
                <a:ea typeface="Comfortaa"/>
                <a:cs typeface="Comfortaa"/>
                <a:sym typeface="Comfortaa"/>
              </a:rPr>
              <a:t>THE NOTEBOOK</a:t>
            </a:r>
            <a:endParaRPr sz="3500">
              <a:latin typeface="Comfortaa"/>
              <a:ea typeface="Comfortaa"/>
              <a:cs typeface="Comfortaa"/>
              <a:sym typeface="Comfortaa"/>
            </a:endParaRPr>
          </a:p>
        </p:txBody>
      </p:sp>
      <p:cxnSp>
        <p:nvCxnSpPr>
          <p:cNvPr id="97" name="Google Shape;97;p17"/>
          <p:cNvCxnSpPr/>
          <p:nvPr/>
        </p:nvCxnSpPr>
        <p:spPr>
          <a:xfrm>
            <a:off x="5056225" y="1797438"/>
            <a:ext cx="2490300" cy="0"/>
          </a:xfrm>
          <a:prstGeom prst="straightConnector1">
            <a:avLst/>
          </a:prstGeom>
          <a:noFill/>
          <a:ln cap="flat" cmpd="sng" w="19050">
            <a:solidFill>
              <a:schemeClr val="dk1"/>
            </a:solidFill>
            <a:prstDash val="solid"/>
            <a:round/>
            <a:headEnd len="med" w="med" type="none"/>
            <a:tailEnd len="med" w="med" type="none"/>
          </a:ln>
        </p:spPr>
      </p:cxnSp>
      <p:cxnSp>
        <p:nvCxnSpPr>
          <p:cNvPr id="98" name="Google Shape;98;p17"/>
          <p:cNvCxnSpPr/>
          <p:nvPr/>
        </p:nvCxnSpPr>
        <p:spPr>
          <a:xfrm>
            <a:off x="228600" y="1797438"/>
            <a:ext cx="2467200" cy="0"/>
          </a:xfrm>
          <a:prstGeom prst="straightConnector1">
            <a:avLst/>
          </a:prstGeom>
          <a:noFill/>
          <a:ln cap="flat" cmpd="sng" w="19050">
            <a:solidFill>
              <a:schemeClr val="dk1"/>
            </a:solidFill>
            <a:prstDash val="solid"/>
            <a:round/>
            <a:headEnd len="med" w="med" type="none"/>
            <a:tailEnd len="med" w="med" type="none"/>
          </a:ln>
        </p:spPr>
      </p:cxnSp>
      <p:sp>
        <p:nvSpPr>
          <p:cNvPr id="99" name="Google Shape;99;p17"/>
          <p:cNvSpPr txBox="1"/>
          <p:nvPr/>
        </p:nvSpPr>
        <p:spPr>
          <a:xfrm>
            <a:off x="2695746" y="1630039"/>
            <a:ext cx="2360400" cy="33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Reading Key</a:t>
            </a:r>
            <a:endParaRPr sz="1700">
              <a:latin typeface="Barlow"/>
              <a:ea typeface="Barlow"/>
              <a:cs typeface="Barlow"/>
              <a:sym typeface="Barlow"/>
            </a:endParaRPr>
          </a:p>
        </p:txBody>
      </p:sp>
      <p:sp>
        <p:nvSpPr>
          <p:cNvPr id="100" name="Google Shape;100;p17"/>
          <p:cNvSpPr txBox="1"/>
          <p:nvPr/>
        </p:nvSpPr>
        <p:spPr>
          <a:xfrm>
            <a:off x="345194" y="2161373"/>
            <a:ext cx="2057700" cy="61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latin typeface="Comfortaa"/>
                <a:ea typeface="Comfortaa"/>
                <a:cs typeface="Comfortaa"/>
                <a:sym typeface="Comfortaa"/>
              </a:rPr>
              <a:t>T</a:t>
            </a:r>
            <a:r>
              <a:rPr lang="en" sz="3500">
                <a:latin typeface="Comfortaa"/>
                <a:ea typeface="Comfortaa"/>
                <a:cs typeface="Comfortaa"/>
                <a:sym typeface="Comfortaa"/>
              </a:rPr>
              <a:t>itle</a:t>
            </a:r>
            <a:endParaRPr sz="3500">
              <a:latin typeface="Comfortaa"/>
              <a:ea typeface="Comfortaa"/>
              <a:cs typeface="Comfortaa"/>
              <a:sym typeface="Comfortaa"/>
            </a:endParaRPr>
          </a:p>
        </p:txBody>
      </p:sp>
      <p:sp>
        <p:nvSpPr>
          <p:cNvPr id="101" name="Google Shape;101;p17"/>
          <p:cNvSpPr txBox="1"/>
          <p:nvPr/>
        </p:nvSpPr>
        <p:spPr>
          <a:xfrm>
            <a:off x="2696111" y="2161373"/>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font will be used for titles</a:t>
            </a:r>
            <a:endParaRPr sz="1500">
              <a:latin typeface="Barlow"/>
              <a:ea typeface="Barlow"/>
              <a:cs typeface="Barlow"/>
              <a:sym typeface="Barlow"/>
            </a:endParaRPr>
          </a:p>
        </p:txBody>
      </p:sp>
      <p:cxnSp>
        <p:nvCxnSpPr>
          <p:cNvPr id="102" name="Google Shape;102;p17"/>
          <p:cNvCxnSpPr>
            <a:endCxn id="103" idx="1"/>
          </p:cNvCxnSpPr>
          <p:nvPr/>
        </p:nvCxnSpPr>
        <p:spPr>
          <a:xfrm flipH="1" rot="10800000">
            <a:off x="490893" y="3301326"/>
            <a:ext cx="333000" cy="1200"/>
          </a:xfrm>
          <a:prstGeom prst="straightConnector1">
            <a:avLst/>
          </a:prstGeom>
          <a:noFill/>
          <a:ln cap="flat" cmpd="sng" w="19050">
            <a:solidFill>
              <a:schemeClr val="dk1"/>
            </a:solidFill>
            <a:prstDash val="solid"/>
            <a:round/>
            <a:headEnd len="med" w="med" type="none"/>
            <a:tailEnd len="med" w="med" type="none"/>
          </a:ln>
        </p:spPr>
      </p:cxnSp>
      <p:sp>
        <p:nvSpPr>
          <p:cNvPr id="103" name="Google Shape;103;p17"/>
          <p:cNvSpPr txBox="1"/>
          <p:nvPr/>
        </p:nvSpPr>
        <p:spPr>
          <a:xfrm>
            <a:off x="823893" y="3133926"/>
            <a:ext cx="1147500" cy="33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Subtitle</a:t>
            </a:r>
            <a:endParaRPr sz="1700">
              <a:latin typeface="Barlow"/>
              <a:ea typeface="Barlow"/>
              <a:cs typeface="Barlow"/>
              <a:sym typeface="Barlow"/>
            </a:endParaRPr>
          </a:p>
        </p:txBody>
      </p:sp>
      <p:sp>
        <p:nvSpPr>
          <p:cNvPr id="104" name="Google Shape;104;p17"/>
          <p:cNvSpPr txBox="1"/>
          <p:nvPr/>
        </p:nvSpPr>
        <p:spPr>
          <a:xfrm>
            <a:off x="2694288" y="2996359"/>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font and format will be used for subtitles</a:t>
            </a:r>
            <a:endParaRPr sz="1500">
              <a:latin typeface="Barlow"/>
              <a:ea typeface="Barlow"/>
              <a:cs typeface="Barlow"/>
              <a:sym typeface="Barlow"/>
            </a:endParaRPr>
          </a:p>
        </p:txBody>
      </p:sp>
      <p:cxnSp>
        <p:nvCxnSpPr>
          <p:cNvPr id="105" name="Google Shape;105;p17"/>
          <p:cNvCxnSpPr/>
          <p:nvPr/>
        </p:nvCxnSpPr>
        <p:spPr>
          <a:xfrm flipH="1" rot="10800000">
            <a:off x="1924108" y="3301517"/>
            <a:ext cx="333000" cy="1200"/>
          </a:xfrm>
          <a:prstGeom prst="straightConnector1">
            <a:avLst/>
          </a:prstGeom>
          <a:noFill/>
          <a:ln cap="flat" cmpd="sng" w="19050">
            <a:solidFill>
              <a:schemeClr val="dk1"/>
            </a:solidFill>
            <a:prstDash val="solid"/>
            <a:round/>
            <a:headEnd len="med" w="med" type="none"/>
            <a:tailEnd len="med" w="med" type="none"/>
          </a:ln>
        </p:spPr>
      </p:cxnSp>
      <p:sp>
        <p:nvSpPr>
          <p:cNvPr id="106" name="Google Shape;106;p17"/>
          <p:cNvSpPr txBox="1"/>
          <p:nvPr/>
        </p:nvSpPr>
        <p:spPr>
          <a:xfrm>
            <a:off x="433354" y="3902602"/>
            <a:ext cx="2057700" cy="46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Heading</a:t>
            </a:r>
            <a:endParaRPr sz="1500">
              <a:latin typeface="Barlow"/>
              <a:ea typeface="Barlow"/>
              <a:cs typeface="Barlow"/>
              <a:sym typeface="Barlow"/>
            </a:endParaRPr>
          </a:p>
        </p:txBody>
      </p:sp>
      <p:sp>
        <p:nvSpPr>
          <p:cNvPr id="107" name="Google Shape;107;p17"/>
          <p:cNvSpPr txBox="1"/>
          <p:nvPr/>
        </p:nvSpPr>
        <p:spPr>
          <a:xfrm>
            <a:off x="2694274" y="3831346"/>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 phrase within a box will indicate a heading within a section</a:t>
            </a:r>
            <a:endParaRPr sz="1500">
              <a:latin typeface="Barlow"/>
              <a:ea typeface="Barlow"/>
              <a:cs typeface="Barlow"/>
              <a:sym typeface="Barlow"/>
            </a:endParaRPr>
          </a:p>
        </p:txBody>
      </p:sp>
      <p:sp>
        <p:nvSpPr>
          <p:cNvPr id="108" name="Google Shape;108;p17"/>
          <p:cNvSpPr txBox="1"/>
          <p:nvPr/>
        </p:nvSpPr>
        <p:spPr>
          <a:xfrm>
            <a:off x="433347" y="5703187"/>
            <a:ext cx="2057700" cy="61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highlight>
                  <a:srgbClr val="FFD966"/>
                </a:highlight>
                <a:latin typeface="Barlow"/>
                <a:ea typeface="Barlow"/>
                <a:cs typeface="Barlow"/>
                <a:sym typeface="Barlow"/>
              </a:rPr>
              <a:t>Highlighted Sentences</a:t>
            </a:r>
            <a:endParaRPr sz="1500">
              <a:highlight>
                <a:srgbClr val="FFD966"/>
              </a:highlight>
              <a:latin typeface="Barlow"/>
              <a:ea typeface="Barlow"/>
              <a:cs typeface="Barlow"/>
              <a:sym typeface="Barlow"/>
            </a:endParaRPr>
          </a:p>
        </p:txBody>
      </p:sp>
      <p:sp>
        <p:nvSpPr>
          <p:cNvPr id="109" name="Google Shape;109;p17"/>
          <p:cNvSpPr txBox="1"/>
          <p:nvPr/>
        </p:nvSpPr>
        <p:spPr>
          <a:xfrm>
            <a:off x="2694288" y="5687112"/>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Phrases or sentences highlighted in yellow indicate that they are important</a:t>
            </a:r>
            <a:endParaRPr sz="1500">
              <a:latin typeface="Barlow"/>
              <a:ea typeface="Barlow"/>
              <a:cs typeface="Barlow"/>
              <a:sym typeface="Barlow"/>
            </a:endParaRPr>
          </a:p>
        </p:txBody>
      </p:sp>
      <p:sp>
        <p:nvSpPr>
          <p:cNvPr id="110" name="Google Shape;110;p17"/>
          <p:cNvSpPr txBox="1"/>
          <p:nvPr/>
        </p:nvSpPr>
        <p:spPr>
          <a:xfrm>
            <a:off x="433347" y="6596420"/>
            <a:ext cx="2057700" cy="61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Barlow"/>
                <a:ea typeface="Barlow"/>
                <a:cs typeface="Barlow"/>
                <a:sym typeface="Barlow"/>
              </a:rPr>
              <a:t>LABELS</a:t>
            </a:r>
            <a:endParaRPr sz="1500">
              <a:latin typeface="Barlow"/>
              <a:ea typeface="Barlow"/>
              <a:cs typeface="Barlow"/>
              <a:sym typeface="Barlow"/>
            </a:endParaRPr>
          </a:p>
        </p:txBody>
      </p:sp>
      <p:sp>
        <p:nvSpPr>
          <p:cNvPr id="111" name="Google Shape;111;p17"/>
          <p:cNvSpPr txBox="1"/>
          <p:nvPr/>
        </p:nvSpPr>
        <p:spPr>
          <a:xfrm>
            <a:off x="2696097" y="6674942"/>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Labels will be in all capital letters, and are used in pictures, diagrams, or sketches</a:t>
            </a:r>
            <a:endParaRPr sz="1500">
              <a:latin typeface="Barlow"/>
              <a:ea typeface="Barlow"/>
              <a:cs typeface="Barlow"/>
              <a:sym typeface="Barlow"/>
            </a:endParaRPr>
          </a:p>
        </p:txBody>
      </p:sp>
      <p:sp>
        <p:nvSpPr>
          <p:cNvPr id="112" name="Google Shape;112;p17"/>
          <p:cNvSpPr txBox="1"/>
          <p:nvPr/>
        </p:nvSpPr>
        <p:spPr>
          <a:xfrm>
            <a:off x="518815" y="7608724"/>
            <a:ext cx="2057700" cy="61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Barlow"/>
                <a:ea typeface="Barlow"/>
                <a:cs typeface="Barlow"/>
                <a:sym typeface="Barlow"/>
              </a:rPr>
              <a:t>(Notebook #,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Page #, Heading)</a:t>
            </a:r>
            <a:endParaRPr sz="1500">
              <a:latin typeface="Barlow"/>
              <a:ea typeface="Barlow"/>
              <a:cs typeface="Barlow"/>
              <a:sym typeface="Barlow"/>
            </a:endParaRPr>
          </a:p>
        </p:txBody>
      </p:sp>
      <p:sp>
        <p:nvSpPr>
          <p:cNvPr id="113" name="Google Shape;113;p17"/>
          <p:cNvSpPr txBox="1"/>
          <p:nvPr/>
        </p:nvSpPr>
        <p:spPr>
          <a:xfrm>
            <a:off x="2696097" y="7592649"/>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format will be used when referencing to a certain section of the notebook</a:t>
            </a:r>
            <a:endParaRPr sz="1500">
              <a:latin typeface="Barlow"/>
              <a:ea typeface="Barlow"/>
              <a:cs typeface="Barlow"/>
              <a:sym typeface="Barlow"/>
            </a:endParaRPr>
          </a:p>
        </p:txBody>
      </p:sp>
      <p:sp>
        <p:nvSpPr>
          <p:cNvPr id="114" name="Google Shape;114;p17"/>
          <p:cNvSpPr txBox="1"/>
          <p:nvPr/>
        </p:nvSpPr>
        <p:spPr>
          <a:xfrm>
            <a:off x="433347" y="8542507"/>
            <a:ext cx="2057700" cy="61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Barlow"/>
                <a:ea typeface="Barlow"/>
                <a:cs typeface="Barlow"/>
                <a:sym typeface="Barlow"/>
              </a:rPr>
              <a:t>Normal text</a:t>
            </a:r>
            <a:endParaRPr sz="1500">
              <a:latin typeface="Barlow"/>
              <a:ea typeface="Barlow"/>
              <a:cs typeface="Barlow"/>
              <a:sym typeface="Barlow"/>
            </a:endParaRPr>
          </a:p>
        </p:txBody>
      </p:sp>
      <p:sp>
        <p:nvSpPr>
          <p:cNvPr id="115" name="Google Shape;115;p17"/>
          <p:cNvSpPr txBox="1"/>
          <p:nvPr/>
        </p:nvSpPr>
        <p:spPr>
          <a:xfrm>
            <a:off x="2696097" y="8557011"/>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This font and font size will be used for normal text</a:t>
            </a:r>
            <a:endParaRPr sz="1500">
              <a:latin typeface="Barlow"/>
              <a:ea typeface="Barlow"/>
              <a:cs typeface="Barlow"/>
              <a:sym typeface="Barlow"/>
            </a:endParaRPr>
          </a:p>
        </p:txBody>
      </p:sp>
      <p:sp>
        <p:nvSpPr>
          <p:cNvPr id="116" name="Google Shape;116;p17"/>
          <p:cNvSpPr/>
          <p:nvPr/>
        </p:nvSpPr>
        <p:spPr>
          <a:xfrm>
            <a:off x="433354" y="4879329"/>
            <a:ext cx="2057700" cy="4659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Subheading</a:t>
            </a:r>
            <a:endParaRPr sz="1500">
              <a:latin typeface="Barlow"/>
              <a:ea typeface="Barlow"/>
              <a:cs typeface="Barlow"/>
              <a:sym typeface="Barlow"/>
            </a:endParaRPr>
          </a:p>
        </p:txBody>
      </p:sp>
      <p:sp>
        <p:nvSpPr>
          <p:cNvPr id="117" name="Google Shape;117;p17"/>
          <p:cNvSpPr txBox="1"/>
          <p:nvPr/>
        </p:nvSpPr>
        <p:spPr>
          <a:xfrm>
            <a:off x="2725862" y="4759229"/>
            <a:ext cx="4579200" cy="6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 phrase within a rounded box will indicate a heading within a section</a:t>
            </a:r>
            <a:endParaRPr sz="1500">
              <a:latin typeface="Barlow"/>
              <a:ea typeface="Barlow"/>
              <a:cs typeface="Barlow"/>
              <a:sym typeface="Barl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2"/>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809" name="Google Shape;809;p62"/>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txBox="1"/>
          <p:nvPr/>
        </p:nvSpPr>
        <p:spPr>
          <a:xfrm>
            <a:off x="453850" y="1078150"/>
            <a:ext cx="6508500" cy="11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Claw/Grabber Mechanism</a:t>
            </a:r>
            <a:endParaRPr b="1"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Uncommon Mechanism</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Motor attached to neutral gears that open and close to grab onto pieces</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t/>
            </a:r>
            <a:endParaRPr sz="1500">
              <a:highlight>
                <a:srgbClr val="FFFF00"/>
              </a:highlight>
              <a:latin typeface="Barlow"/>
              <a:ea typeface="Barlow"/>
              <a:cs typeface="Barlow"/>
              <a:sym typeface="Barlow"/>
            </a:endParaRPr>
          </a:p>
          <a:p>
            <a:pPr indent="0" lvl="0" marL="45720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graphicFrame>
        <p:nvGraphicFramePr>
          <p:cNvPr id="811" name="Google Shape;811;p62"/>
          <p:cNvGraphicFramePr/>
          <p:nvPr/>
        </p:nvGraphicFramePr>
        <p:xfrm>
          <a:off x="453850" y="2313438"/>
          <a:ext cx="3000000" cy="3000000"/>
        </p:xfrm>
        <a:graphic>
          <a:graphicData uri="http://schemas.openxmlformats.org/drawingml/2006/table">
            <a:tbl>
              <a:tblPr>
                <a:noFill/>
                <a:tableStyleId>{C5AEE19A-125E-4B76-8326-24A5E5953A1B}</a:tableStyleId>
              </a:tblPr>
              <a:tblGrid>
                <a:gridCol w="3297475"/>
                <a:gridCol w="3297475"/>
              </a:tblGrid>
              <a:tr h="512100">
                <a:tc>
                  <a:txBody>
                    <a:bodyPr/>
                    <a:lstStyle/>
                    <a:p>
                      <a:pPr indent="0" lvl="0" marL="0" rtl="0" algn="l">
                        <a:spcBef>
                          <a:spcPts val="0"/>
                        </a:spcBef>
                        <a:spcAft>
                          <a:spcPts val="0"/>
                        </a:spcAft>
                        <a:buNone/>
                      </a:pPr>
                      <a:r>
                        <a:rPr lang="en" sz="1500">
                          <a:latin typeface="Barlow"/>
                          <a:ea typeface="Barlow"/>
                          <a:cs typeface="Barlow"/>
                          <a:sym typeface="Barlow"/>
                        </a:rPr>
                        <a:t>Positives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500">
                          <a:latin typeface="Barlow"/>
                          <a:ea typeface="Barlow"/>
                          <a:cs typeface="Barlow"/>
                          <a:sym typeface="Barlow"/>
                        </a:rPr>
                        <a:t>Negatives</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095300">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Easy to build</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1 Motors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Easy to program</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No speed and torque ratios</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Hard to transfer to a disposal area</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Very uncommon</a:t>
                      </a:r>
                      <a:endParaRPr sz="1500">
                        <a:latin typeface="Barlow"/>
                        <a:ea typeface="Barlow"/>
                        <a:cs typeface="Barlow"/>
                        <a:sym typeface="Barlow"/>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3"/>
          <p:cNvSpPr/>
          <p:nvPr/>
        </p:nvSpPr>
        <p:spPr>
          <a:xfrm>
            <a:off x="2349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817" name="Google Shape;817;p63"/>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txBox="1"/>
          <p:nvPr/>
        </p:nvSpPr>
        <p:spPr>
          <a:xfrm>
            <a:off x="453850" y="109340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Intake </a:t>
            </a:r>
            <a:r>
              <a:rPr lang="en" sz="1500">
                <a:latin typeface="Barlow"/>
                <a:ea typeface="Barlow"/>
                <a:cs typeface="Barlow"/>
                <a:sym typeface="Barlow"/>
              </a:rPr>
              <a:t>Sketches</a:t>
            </a:r>
            <a:endParaRPr sz="1500">
              <a:latin typeface="Barlow"/>
              <a:ea typeface="Barlow"/>
              <a:cs typeface="Barlow"/>
              <a:sym typeface="Barlow"/>
            </a:endParaRPr>
          </a:p>
        </p:txBody>
      </p:sp>
      <p:sp>
        <p:nvSpPr>
          <p:cNvPr id="819" name="Google Shape;819;p63"/>
          <p:cNvSpPr txBox="1"/>
          <p:nvPr/>
        </p:nvSpPr>
        <p:spPr>
          <a:xfrm>
            <a:off x="409750" y="1585588"/>
            <a:ext cx="2838600" cy="40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Flywheel Intake</a:t>
            </a:r>
            <a:endParaRPr sz="1500">
              <a:latin typeface="Barlow"/>
              <a:ea typeface="Barlow"/>
              <a:cs typeface="Barlow"/>
              <a:sym typeface="Barlow"/>
            </a:endParaRPr>
          </a:p>
          <a:p>
            <a:pPr indent="0" lvl="0" marL="45720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a:p>
            <a:pPr indent="0" lvl="0" marL="0" rtl="0" algn="ctr">
              <a:lnSpc>
                <a:spcPct val="115000"/>
              </a:lnSpc>
              <a:spcBef>
                <a:spcPts val="0"/>
              </a:spcBef>
              <a:spcAft>
                <a:spcPts val="0"/>
              </a:spcAft>
              <a:buNone/>
            </a:pPr>
            <a:r>
              <a:t/>
            </a:r>
            <a:endParaRPr sz="1500">
              <a:latin typeface="Barlow"/>
              <a:ea typeface="Barlow"/>
              <a:cs typeface="Barlow"/>
              <a:sym typeface="Barlow"/>
            </a:endParaRPr>
          </a:p>
          <a:p>
            <a:pPr indent="0" lvl="0" marL="0" rtl="0" algn="ctr">
              <a:lnSpc>
                <a:spcPct val="115000"/>
              </a:lnSpc>
              <a:spcBef>
                <a:spcPts val="0"/>
              </a:spcBef>
              <a:spcAft>
                <a:spcPts val="0"/>
              </a:spcAft>
              <a:buNone/>
            </a:pPr>
            <a:r>
              <a:rPr lang="en" sz="1500">
                <a:latin typeface="Barlow"/>
                <a:ea typeface="Barlow"/>
                <a:cs typeface="Barlow"/>
                <a:sym typeface="Barlow"/>
              </a:rPr>
              <a:t>	</a:t>
            </a:r>
            <a:endParaRPr sz="1500">
              <a:latin typeface="Barlow"/>
              <a:ea typeface="Barlow"/>
              <a:cs typeface="Barlow"/>
              <a:sym typeface="Barlow"/>
            </a:endParaRPr>
          </a:p>
        </p:txBody>
      </p:sp>
      <p:sp>
        <p:nvSpPr>
          <p:cNvPr id="820" name="Google Shape;820;p63"/>
          <p:cNvSpPr txBox="1"/>
          <p:nvPr/>
        </p:nvSpPr>
        <p:spPr>
          <a:xfrm>
            <a:off x="588400" y="4996180"/>
            <a:ext cx="2481300" cy="44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Barlow"/>
                <a:ea typeface="Barlow"/>
                <a:cs typeface="Barlow"/>
                <a:sym typeface="Barlow"/>
              </a:rPr>
              <a:t>Claw/Grabber Intake</a:t>
            </a:r>
            <a:endParaRPr sz="1500">
              <a:latin typeface="Barlow"/>
              <a:ea typeface="Barlow"/>
              <a:cs typeface="Barlow"/>
              <a:sym typeface="Barlow"/>
            </a:endParaRPr>
          </a:p>
        </p:txBody>
      </p:sp>
      <p:sp>
        <p:nvSpPr>
          <p:cNvPr id="821" name="Google Shape;821;p63"/>
          <p:cNvSpPr txBox="1"/>
          <p:nvPr/>
        </p:nvSpPr>
        <p:spPr>
          <a:xfrm>
            <a:off x="1968025" y="8335975"/>
            <a:ext cx="3644700" cy="682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KEY: </a:t>
            </a:r>
            <a:r>
              <a:rPr lang="en" sz="1500">
                <a:solidFill>
                  <a:schemeClr val="dk1"/>
                </a:solidFill>
                <a:latin typeface="Barlow"/>
                <a:ea typeface="Barlow"/>
                <a:cs typeface="Barlow"/>
                <a:sym typeface="Barlow"/>
              </a:rPr>
              <a:t>Blue = Gears</a:t>
            </a:r>
            <a:r>
              <a:rPr lang="en" sz="1500">
                <a:latin typeface="Barlow"/>
                <a:ea typeface="Barlow"/>
                <a:cs typeface="Barlow"/>
                <a:sym typeface="Barlow"/>
              </a:rPr>
              <a:t> ; Yellow = Flywheel</a:t>
            </a:r>
            <a:endParaRPr sz="1500">
              <a:latin typeface="Barlow"/>
              <a:ea typeface="Barlow"/>
              <a:cs typeface="Barlow"/>
              <a:sym typeface="Barlow"/>
            </a:endParaRPr>
          </a:p>
          <a:p>
            <a:pPr indent="0" lvl="0" marL="0" rtl="0" algn="l">
              <a:spcBef>
                <a:spcPts val="0"/>
              </a:spcBef>
              <a:spcAft>
                <a:spcPts val="0"/>
              </a:spcAft>
              <a:buNone/>
            </a:pPr>
            <a:r>
              <a:rPr lang="en" sz="1500">
                <a:latin typeface="Barlow"/>
                <a:ea typeface="Barlow"/>
                <a:cs typeface="Barlow"/>
                <a:sym typeface="Barlow"/>
              </a:rPr>
              <a:t>Green = Motors ; Red = Stability</a:t>
            </a:r>
            <a:endParaRPr sz="1500">
              <a:latin typeface="Barlow"/>
              <a:ea typeface="Barlow"/>
              <a:cs typeface="Barlow"/>
              <a:sym typeface="Barlow"/>
            </a:endParaRPr>
          </a:p>
          <a:p>
            <a:pPr indent="0" lvl="0" marL="0" rtl="0" algn="l">
              <a:spcBef>
                <a:spcPts val="0"/>
              </a:spcBef>
              <a:spcAft>
                <a:spcPts val="0"/>
              </a:spcAft>
              <a:buNone/>
            </a:pPr>
            <a:r>
              <a:t/>
            </a:r>
            <a:endParaRPr sz="1500">
              <a:latin typeface="Barlow"/>
              <a:ea typeface="Barlow"/>
              <a:cs typeface="Barlow"/>
              <a:sym typeface="Barlow"/>
            </a:endParaRPr>
          </a:p>
        </p:txBody>
      </p:sp>
      <p:sp>
        <p:nvSpPr>
          <p:cNvPr id="822" name="Google Shape;822;p63"/>
          <p:cNvSpPr/>
          <p:nvPr/>
        </p:nvSpPr>
        <p:spPr>
          <a:xfrm>
            <a:off x="502000" y="2077800"/>
            <a:ext cx="6779700" cy="2777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3"/>
          <p:cNvSpPr/>
          <p:nvPr/>
        </p:nvSpPr>
        <p:spPr>
          <a:xfrm>
            <a:off x="545200" y="5434301"/>
            <a:ext cx="6693300" cy="26976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4"/>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829" name="Google Shape;829;p64"/>
          <p:cNvSpPr txBox="1"/>
          <p:nvPr/>
        </p:nvSpPr>
        <p:spPr>
          <a:xfrm>
            <a:off x="453859" y="19525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4"/>
          <p:cNvSpPr txBox="1"/>
          <p:nvPr/>
        </p:nvSpPr>
        <p:spPr>
          <a:xfrm>
            <a:off x="457375" y="1242450"/>
            <a:ext cx="27504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Intake </a:t>
            </a:r>
            <a:r>
              <a:rPr lang="en" sz="1500">
                <a:latin typeface="Barlow"/>
                <a:ea typeface="Barlow"/>
                <a:cs typeface="Barlow"/>
                <a:sym typeface="Barlow"/>
              </a:rPr>
              <a:t>(CAD Models)</a:t>
            </a:r>
            <a:endParaRPr sz="1500">
              <a:latin typeface="Barlow"/>
              <a:ea typeface="Barlow"/>
              <a:cs typeface="Barlow"/>
              <a:sym typeface="Barlow"/>
            </a:endParaRPr>
          </a:p>
        </p:txBody>
      </p:sp>
      <p:sp>
        <p:nvSpPr>
          <p:cNvPr id="831" name="Google Shape;831;p64"/>
          <p:cNvSpPr txBox="1"/>
          <p:nvPr/>
        </p:nvSpPr>
        <p:spPr>
          <a:xfrm>
            <a:off x="473275"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Flywheel</a:t>
            </a:r>
            <a:endParaRPr b="1" sz="1500">
              <a:latin typeface="Barlow"/>
              <a:ea typeface="Barlow"/>
              <a:cs typeface="Barlow"/>
              <a:sym typeface="Barlow"/>
            </a:endParaRPr>
          </a:p>
        </p:txBody>
      </p:sp>
      <p:pic>
        <p:nvPicPr>
          <p:cNvPr id="832" name="Google Shape;832;p64"/>
          <p:cNvPicPr preferRelativeResize="0"/>
          <p:nvPr/>
        </p:nvPicPr>
        <p:blipFill>
          <a:blip r:embed="rId3">
            <a:alphaModFix/>
          </a:blip>
          <a:stretch>
            <a:fillRect/>
          </a:stretch>
        </p:blipFill>
        <p:spPr>
          <a:xfrm>
            <a:off x="453850" y="2453700"/>
            <a:ext cx="3358650" cy="5469250"/>
          </a:xfrm>
          <a:prstGeom prst="rect">
            <a:avLst/>
          </a:prstGeom>
          <a:noFill/>
          <a:ln cap="flat" cmpd="sng" w="19050">
            <a:solidFill>
              <a:schemeClr val="dk1"/>
            </a:solidFill>
            <a:prstDash val="solid"/>
            <a:round/>
            <a:headEnd len="sm" w="sm" type="none"/>
            <a:tailEnd len="sm" w="sm" type="none"/>
          </a:ln>
        </p:spPr>
      </p:pic>
      <p:sp>
        <p:nvSpPr>
          <p:cNvPr id="833" name="Google Shape;833;p64"/>
          <p:cNvSpPr txBox="1"/>
          <p:nvPr/>
        </p:nvSpPr>
        <p:spPr>
          <a:xfrm>
            <a:off x="3945875" y="1896300"/>
            <a:ext cx="2718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Barlow"/>
                <a:ea typeface="Barlow"/>
                <a:cs typeface="Barlow"/>
                <a:sym typeface="Barlow"/>
              </a:rPr>
              <a:t>Claw/Grabber Mechanism</a:t>
            </a:r>
            <a:endParaRPr b="1" sz="1500">
              <a:latin typeface="Barlow"/>
              <a:ea typeface="Barlow"/>
              <a:cs typeface="Barlow"/>
              <a:sym typeface="Barlow"/>
            </a:endParaRPr>
          </a:p>
        </p:txBody>
      </p:sp>
      <p:pic>
        <p:nvPicPr>
          <p:cNvPr id="834" name="Google Shape;834;p64"/>
          <p:cNvPicPr preferRelativeResize="0"/>
          <p:nvPr/>
        </p:nvPicPr>
        <p:blipFill>
          <a:blip r:embed="rId4">
            <a:alphaModFix/>
          </a:blip>
          <a:stretch>
            <a:fillRect/>
          </a:stretch>
        </p:blipFill>
        <p:spPr>
          <a:xfrm>
            <a:off x="3945865" y="2453700"/>
            <a:ext cx="3433609" cy="546924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5"/>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5"/>
          <p:cNvSpPr txBox="1"/>
          <p:nvPr/>
        </p:nvSpPr>
        <p:spPr>
          <a:xfrm>
            <a:off x="370621" y="781925"/>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 INTAKE FORECAST</a:t>
            </a:r>
            <a:endParaRPr sz="3400">
              <a:latin typeface="Comfortaa"/>
              <a:ea typeface="Comfortaa"/>
              <a:cs typeface="Comfortaa"/>
              <a:sym typeface="Comfortaa"/>
            </a:endParaRPr>
          </a:p>
        </p:txBody>
      </p:sp>
      <p:cxnSp>
        <p:nvCxnSpPr>
          <p:cNvPr id="841" name="Google Shape;841;p65"/>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842" name="Google Shape;842;p65"/>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*Updated*</a:t>
            </a:r>
            <a:endParaRPr sz="1700">
              <a:latin typeface="Barlow"/>
              <a:ea typeface="Barlow"/>
              <a:cs typeface="Barlow"/>
              <a:sym typeface="Barlow"/>
            </a:endParaRPr>
          </a:p>
        </p:txBody>
      </p:sp>
      <p:cxnSp>
        <p:nvCxnSpPr>
          <p:cNvPr id="843" name="Google Shape;843;p65"/>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844" name="Google Shape;844;p65"/>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txBox="1"/>
          <p:nvPr/>
        </p:nvSpPr>
        <p:spPr>
          <a:xfrm>
            <a:off x="461953" y="22630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846" name="Google Shape;846;p65"/>
          <p:cNvSpPr txBox="1"/>
          <p:nvPr/>
        </p:nvSpPr>
        <p:spPr>
          <a:xfrm>
            <a:off x="1715775" y="2148247"/>
            <a:ext cx="5498400" cy="6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create a timeline to manage our time efficiently and finish our robot before the competition takes place. This is our GOAL for building the intake. This timeline will be flexible.</a:t>
            </a:r>
            <a:endParaRPr sz="1500">
              <a:latin typeface="Barlow"/>
              <a:ea typeface="Barlow"/>
              <a:cs typeface="Barlow"/>
              <a:sym typeface="Barlow"/>
            </a:endParaRPr>
          </a:p>
        </p:txBody>
      </p:sp>
      <p:cxnSp>
        <p:nvCxnSpPr>
          <p:cNvPr id="847" name="Google Shape;847;p65"/>
          <p:cNvCxnSpPr/>
          <p:nvPr/>
        </p:nvCxnSpPr>
        <p:spPr>
          <a:xfrm>
            <a:off x="559600" y="5334000"/>
            <a:ext cx="6571800" cy="0"/>
          </a:xfrm>
          <a:prstGeom prst="straightConnector1">
            <a:avLst/>
          </a:prstGeom>
          <a:noFill/>
          <a:ln cap="flat" cmpd="sng" w="19050">
            <a:solidFill>
              <a:schemeClr val="dk1"/>
            </a:solidFill>
            <a:prstDash val="solid"/>
            <a:round/>
            <a:headEnd len="med" w="med" type="none"/>
            <a:tailEnd len="med" w="med" type="triangle"/>
          </a:ln>
        </p:spPr>
      </p:cxnSp>
      <p:cxnSp>
        <p:nvCxnSpPr>
          <p:cNvPr id="848" name="Google Shape;848;p65"/>
          <p:cNvCxnSpPr/>
          <p:nvPr/>
        </p:nvCxnSpPr>
        <p:spPr>
          <a:xfrm rot="10800000">
            <a:off x="599052" y="5326775"/>
            <a:ext cx="6463800" cy="14400"/>
          </a:xfrm>
          <a:prstGeom prst="straightConnector1">
            <a:avLst/>
          </a:prstGeom>
          <a:noFill/>
          <a:ln cap="flat" cmpd="sng" w="19050">
            <a:solidFill>
              <a:schemeClr val="dk1"/>
            </a:solidFill>
            <a:prstDash val="solid"/>
            <a:round/>
            <a:headEnd len="med" w="med" type="none"/>
            <a:tailEnd len="med" w="med" type="triangle"/>
          </a:ln>
        </p:spPr>
      </p:cxnSp>
      <p:cxnSp>
        <p:nvCxnSpPr>
          <p:cNvPr id="849" name="Google Shape;849;p65"/>
          <p:cNvCxnSpPr/>
          <p:nvPr/>
        </p:nvCxnSpPr>
        <p:spPr>
          <a:xfrm>
            <a:off x="65226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850" name="Google Shape;850;p65"/>
          <p:cNvSpPr txBox="1"/>
          <p:nvPr/>
        </p:nvSpPr>
        <p:spPr>
          <a:xfrm>
            <a:off x="44088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Test Intake : 9/23</a:t>
            </a:r>
            <a:endParaRPr sz="1500">
              <a:latin typeface="Barlow"/>
              <a:ea typeface="Barlow"/>
              <a:cs typeface="Barlow"/>
              <a:sym typeface="Barlow"/>
            </a:endParaRPr>
          </a:p>
        </p:txBody>
      </p:sp>
      <p:cxnSp>
        <p:nvCxnSpPr>
          <p:cNvPr id="851" name="Google Shape;851;p65"/>
          <p:cNvCxnSpPr/>
          <p:nvPr/>
        </p:nvCxnSpPr>
        <p:spPr>
          <a:xfrm>
            <a:off x="3886200"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852" name="Google Shape;852;p65"/>
          <p:cNvSpPr txBox="1"/>
          <p:nvPr/>
        </p:nvSpPr>
        <p:spPr>
          <a:xfrm>
            <a:off x="3147900" y="430992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Selection &amp; Build Intake</a:t>
            </a:r>
            <a:r>
              <a:rPr lang="en" sz="1500">
                <a:latin typeface="Barlow"/>
                <a:ea typeface="Barlow"/>
                <a:cs typeface="Barlow"/>
                <a:sym typeface="Barlow"/>
              </a:rPr>
              <a:t>:  9/19</a:t>
            </a:r>
            <a:endParaRPr sz="1500">
              <a:latin typeface="Barlow"/>
              <a:ea typeface="Barlow"/>
              <a:cs typeface="Barlow"/>
              <a:sym typeface="Barlow"/>
            </a:endParaRPr>
          </a:p>
        </p:txBody>
      </p:sp>
      <p:cxnSp>
        <p:nvCxnSpPr>
          <p:cNvPr id="853" name="Google Shape;853;p65"/>
          <p:cNvCxnSpPr/>
          <p:nvPr/>
        </p:nvCxnSpPr>
        <p:spPr>
          <a:xfrm>
            <a:off x="10912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854" name="Google Shape;854;p65"/>
          <p:cNvSpPr txBox="1"/>
          <p:nvPr/>
        </p:nvSpPr>
        <p:spPr>
          <a:xfrm>
            <a:off x="3529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Identify Problem: 9/11</a:t>
            </a:r>
            <a:endParaRPr sz="1500">
              <a:latin typeface="Barlow"/>
              <a:ea typeface="Barlow"/>
              <a:cs typeface="Barlow"/>
              <a:sym typeface="Barlow"/>
            </a:endParaRPr>
          </a:p>
        </p:txBody>
      </p:sp>
      <p:cxnSp>
        <p:nvCxnSpPr>
          <p:cNvPr id="855" name="Google Shape;855;p65"/>
          <p:cNvCxnSpPr/>
          <p:nvPr/>
        </p:nvCxnSpPr>
        <p:spPr>
          <a:xfrm>
            <a:off x="26934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856" name="Google Shape;856;p65"/>
          <p:cNvSpPr txBox="1"/>
          <p:nvPr/>
        </p:nvSpPr>
        <p:spPr>
          <a:xfrm>
            <a:off x="1957525" y="55433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Brainstorm Solutions: 9/12</a:t>
            </a:r>
            <a:endParaRPr sz="1500">
              <a:latin typeface="Barlow"/>
              <a:ea typeface="Barlow"/>
              <a:cs typeface="Barlow"/>
              <a:sym typeface="Barlow"/>
            </a:endParaRPr>
          </a:p>
        </p:txBody>
      </p:sp>
      <p:cxnSp>
        <p:nvCxnSpPr>
          <p:cNvPr id="857" name="Google Shape;857;p65"/>
          <p:cNvCxnSpPr/>
          <p:nvPr/>
        </p:nvCxnSpPr>
        <p:spPr>
          <a:xfrm>
            <a:off x="5147125" y="5198080"/>
            <a:ext cx="0" cy="271800"/>
          </a:xfrm>
          <a:prstGeom prst="straightConnector1">
            <a:avLst/>
          </a:prstGeom>
          <a:noFill/>
          <a:ln cap="flat" cmpd="sng" w="19050">
            <a:solidFill>
              <a:schemeClr val="dk1"/>
            </a:solidFill>
            <a:prstDash val="solid"/>
            <a:round/>
            <a:headEnd len="med" w="med" type="none"/>
            <a:tailEnd len="med" w="med" type="none"/>
          </a:ln>
        </p:spPr>
      </p:cxnSp>
      <p:sp>
        <p:nvSpPr>
          <p:cNvPr id="858" name="Google Shape;858;p65"/>
          <p:cNvSpPr txBox="1"/>
          <p:nvPr/>
        </p:nvSpPr>
        <p:spPr>
          <a:xfrm>
            <a:off x="5784325" y="4309775"/>
            <a:ext cx="1476600" cy="814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a:ea typeface="Barlow"/>
                <a:cs typeface="Barlow"/>
                <a:sym typeface="Barlow"/>
              </a:rPr>
              <a:t>Intake Completed:  9/23</a:t>
            </a:r>
            <a:endParaRPr sz="1500">
              <a:latin typeface="Barlow"/>
              <a:ea typeface="Barlow"/>
              <a:cs typeface="Barlow"/>
              <a:sym typeface="Barlo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6"/>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6"/>
          <p:cNvSpPr txBox="1"/>
          <p:nvPr/>
        </p:nvSpPr>
        <p:spPr>
          <a:xfrm>
            <a:off x="333925" y="781925"/>
            <a:ext cx="70845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Select and Plan</a:t>
            </a:r>
            <a:endParaRPr sz="3400">
              <a:latin typeface="Comfortaa"/>
              <a:ea typeface="Comfortaa"/>
              <a:cs typeface="Comfortaa"/>
              <a:sym typeface="Comfortaa"/>
            </a:endParaRPr>
          </a:p>
        </p:txBody>
      </p:sp>
      <p:cxnSp>
        <p:nvCxnSpPr>
          <p:cNvPr id="865" name="Google Shape;865;p66"/>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866" name="Google Shape;866;p66"/>
          <p:cNvSpPr txBox="1"/>
          <p:nvPr/>
        </p:nvSpPr>
        <p:spPr>
          <a:xfrm>
            <a:off x="2695823" y="159892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Intake Type</a:t>
            </a:r>
            <a:endParaRPr sz="1700">
              <a:latin typeface="Barlow"/>
              <a:ea typeface="Barlow"/>
              <a:cs typeface="Barlow"/>
              <a:sym typeface="Barlow"/>
            </a:endParaRPr>
          </a:p>
        </p:txBody>
      </p:sp>
      <p:cxnSp>
        <p:nvCxnSpPr>
          <p:cNvPr id="867" name="Google Shape;867;p66"/>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868" name="Google Shape;868;p66"/>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6"/>
          <p:cNvSpPr txBox="1"/>
          <p:nvPr/>
        </p:nvSpPr>
        <p:spPr>
          <a:xfrm>
            <a:off x="1646300" y="2035100"/>
            <a:ext cx="54135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choose the best intake mechanism for our robot to maximize efficiency and to meet our needs.</a:t>
            </a:r>
            <a:endParaRPr sz="1500">
              <a:latin typeface="Barlow"/>
              <a:ea typeface="Barlow"/>
              <a:cs typeface="Barlow"/>
              <a:sym typeface="Barlow"/>
            </a:endParaRPr>
          </a:p>
        </p:txBody>
      </p:sp>
      <p:sp>
        <p:nvSpPr>
          <p:cNvPr id="870" name="Google Shape;870;p66"/>
          <p:cNvSpPr txBox="1"/>
          <p:nvPr/>
        </p:nvSpPr>
        <p:spPr>
          <a:xfrm>
            <a:off x="461953" y="2167504"/>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871" name="Google Shape;871;p66"/>
          <p:cNvSpPr txBox="1"/>
          <p:nvPr/>
        </p:nvSpPr>
        <p:spPr>
          <a:xfrm>
            <a:off x="461950" y="2938675"/>
            <a:ext cx="15468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Testing</a:t>
            </a:r>
            <a:endParaRPr sz="1500">
              <a:latin typeface="Barlow"/>
              <a:ea typeface="Barlow"/>
              <a:cs typeface="Barlow"/>
              <a:sym typeface="Barlow"/>
            </a:endParaRPr>
          </a:p>
        </p:txBody>
      </p:sp>
      <p:sp>
        <p:nvSpPr>
          <p:cNvPr id="872" name="Google Shape;872;p66"/>
          <p:cNvSpPr txBox="1"/>
          <p:nvPr/>
        </p:nvSpPr>
        <p:spPr>
          <a:xfrm>
            <a:off x="461950" y="3447450"/>
            <a:ext cx="6728700" cy="20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After brainstorming and building the two types of intake mechanisms, the claw and the flywheel, we will move on to the next step. We will put both of the subsystems through tests that will test: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Speed: How fast can the robot pick up blocks?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Control: How easy is it to pick up blocks?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Size of blocks: What size blocks can the robot pick up?</a:t>
            </a:r>
            <a:endParaRPr sz="1500">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228600" y="748725"/>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1333038" y="757575"/>
            <a:ext cx="5093700" cy="108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latin typeface="Comfortaa"/>
                <a:ea typeface="Comfortaa"/>
                <a:cs typeface="Comfortaa"/>
                <a:sym typeface="Comfortaa"/>
              </a:rPr>
              <a:t>DESIGN PROCESS</a:t>
            </a:r>
            <a:endParaRPr sz="3500">
              <a:latin typeface="Comfortaa"/>
              <a:ea typeface="Comfortaa"/>
              <a:cs typeface="Comfortaa"/>
              <a:sym typeface="Comfortaa"/>
            </a:endParaRPr>
          </a:p>
        </p:txBody>
      </p:sp>
      <p:cxnSp>
        <p:nvCxnSpPr>
          <p:cNvPr id="124" name="Google Shape;124;p18"/>
          <p:cNvCxnSpPr/>
          <p:nvPr/>
        </p:nvCxnSpPr>
        <p:spPr>
          <a:xfrm>
            <a:off x="228600" y="1845986"/>
            <a:ext cx="2467200" cy="0"/>
          </a:xfrm>
          <a:prstGeom prst="straightConnector1">
            <a:avLst/>
          </a:prstGeom>
          <a:noFill/>
          <a:ln cap="flat" cmpd="sng" w="19050">
            <a:solidFill>
              <a:schemeClr val="dk1"/>
            </a:solidFill>
            <a:prstDash val="solid"/>
            <a:round/>
            <a:headEnd len="med" w="med" type="none"/>
            <a:tailEnd len="med" w="med" type="none"/>
          </a:ln>
        </p:spPr>
      </p:cxnSp>
      <p:sp>
        <p:nvSpPr>
          <p:cNvPr id="125" name="Google Shape;125;p18"/>
          <p:cNvSpPr txBox="1"/>
          <p:nvPr/>
        </p:nvSpPr>
        <p:spPr>
          <a:xfrm>
            <a:off x="2695746" y="1668446"/>
            <a:ext cx="2360400" cy="355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The 5 Steps</a:t>
            </a:r>
            <a:endParaRPr sz="1700">
              <a:latin typeface="Barlow"/>
              <a:ea typeface="Barlow"/>
              <a:cs typeface="Barlow"/>
              <a:sym typeface="Barlow"/>
            </a:endParaRPr>
          </a:p>
        </p:txBody>
      </p:sp>
      <p:cxnSp>
        <p:nvCxnSpPr>
          <p:cNvPr id="126" name="Google Shape;126;p18"/>
          <p:cNvCxnSpPr/>
          <p:nvPr/>
        </p:nvCxnSpPr>
        <p:spPr>
          <a:xfrm>
            <a:off x="5056224" y="1845986"/>
            <a:ext cx="2490300" cy="0"/>
          </a:xfrm>
          <a:prstGeom prst="straightConnector1">
            <a:avLst/>
          </a:prstGeom>
          <a:noFill/>
          <a:ln cap="flat" cmpd="sng" w="19050">
            <a:solidFill>
              <a:schemeClr val="dk1"/>
            </a:solidFill>
            <a:prstDash val="solid"/>
            <a:round/>
            <a:headEnd len="med" w="med" type="none"/>
            <a:tailEnd len="med" w="med" type="none"/>
          </a:ln>
        </p:spPr>
      </p:cxnSp>
      <p:sp>
        <p:nvSpPr>
          <p:cNvPr id="127" name="Google Shape;127;p18"/>
          <p:cNvSpPr txBox="1"/>
          <p:nvPr/>
        </p:nvSpPr>
        <p:spPr>
          <a:xfrm>
            <a:off x="430831" y="2045415"/>
            <a:ext cx="6890100" cy="69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Barlow"/>
                <a:ea typeface="Barlow"/>
                <a:cs typeface="Barlow"/>
                <a:sym typeface="Barlow"/>
              </a:rPr>
              <a:t>1 - Identify Problem:</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solidFill>
                  <a:schemeClr val="dk1"/>
                </a:solidFill>
                <a:latin typeface="Barlow"/>
                <a:ea typeface="Barlow"/>
                <a:cs typeface="Barlow"/>
                <a:sym typeface="Barlow"/>
              </a:rPr>
              <a:t>State the goal and the problem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Describe the problem in detail using words, and diagrams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List solution restrictions and requirements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List solution goals</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2 - Brainstorm Solutions</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State the goal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List numerous solutions for the problem</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Create “Positives and Negatives” charts for each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Create diagrams for each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List citations for ideas coming from outside sources</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3 - Select Solution and Plan: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Create prototypes for the best solutions to the problem</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Test prototypes for efficiency, effectiveness, ect.</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Sketch the final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Create a CAD  model of the solution</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4 - Build Solution: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List parts needed to build the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Describe the steps to build the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Complete the solution</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1"/>
                </a:solidFill>
                <a:latin typeface="Barlow"/>
                <a:ea typeface="Barlow"/>
                <a:cs typeface="Barlow"/>
                <a:sym typeface="Barlow"/>
              </a:rPr>
              <a:t>5 - Test Solution: </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List steps to test the solution</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Describe the test results</a:t>
            </a:r>
            <a:endParaRPr sz="1500">
              <a:solidFill>
                <a:schemeClr val="dk1"/>
              </a:solidFill>
              <a:latin typeface="Barlow"/>
              <a:ea typeface="Barlow"/>
              <a:cs typeface="Barlow"/>
              <a:sym typeface="Barlow"/>
            </a:endParaRPr>
          </a:p>
          <a:p>
            <a:pPr indent="-323850" lvl="0" marL="457200" rtl="0" algn="l">
              <a:lnSpc>
                <a:spcPct val="115000"/>
              </a:lnSpc>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Create a final conclusion based on the results</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500">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p:nvPr/>
        </p:nvSpPr>
        <p:spPr>
          <a:xfrm>
            <a:off x="224875"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nvSpPr>
        <p:spPr>
          <a:xfrm>
            <a:off x="314096" y="791100"/>
            <a:ext cx="6890400" cy="10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400">
                <a:latin typeface="Comfortaa"/>
                <a:ea typeface="Comfortaa"/>
                <a:cs typeface="Comfortaa"/>
                <a:sym typeface="Comfortaa"/>
              </a:rPr>
              <a:t>IDENTIFY GAME PROBLEM</a:t>
            </a:r>
            <a:endParaRPr sz="3400">
              <a:latin typeface="Comfortaa"/>
              <a:ea typeface="Comfortaa"/>
              <a:cs typeface="Comfortaa"/>
              <a:sym typeface="Comfortaa"/>
            </a:endParaRPr>
          </a:p>
        </p:txBody>
      </p:sp>
      <p:cxnSp>
        <p:nvCxnSpPr>
          <p:cNvPr id="134" name="Google Shape;134;p19"/>
          <p:cNvCxnSpPr/>
          <p:nvPr/>
        </p:nvCxnSpPr>
        <p:spPr>
          <a:xfrm>
            <a:off x="228600" y="1801613"/>
            <a:ext cx="2467200" cy="0"/>
          </a:xfrm>
          <a:prstGeom prst="straightConnector1">
            <a:avLst/>
          </a:prstGeom>
          <a:noFill/>
          <a:ln cap="flat" cmpd="sng" w="19050">
            <a:solidFill>
              <a:schemeClr val="dk1"/>
            </a:solidFill>
            <a:prstDash val="solid"/>
            <a:round/>
            <a:headEnd len="med" w="med" type="none"/>
            <a:tailEnd len="med" w="med" type="none"/>
          </a:ln>
        </p:spPr>
      </p:cxnSp>
      <p:sp>
        <p:nvSpPr>
          <p:cNvPr id="135" name="Google Shape;135;p19"/>
          <p:cNvSpPr txBox="1"/>
          <p:nvPr/>
        </p:nvSpPr>
        <p:spPr>
          <a:xfrm>
            <a:off x="2695823" y="1635279"/>
            <a:ext cx="2360700" cy="33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latin typeface="Barlow"/>
                <a:ea typeface="Barlow"/>
                <a:cs typeface="Barlow"/>
                <a:sym typeface="Barlow"/>
              </a:rPr>
              <a:t>VEX IQ Full Volume</a:t>
            </a:r>
            <a:endParaRPr sz="1700">
              <a:latin typeface="Barlow"/>
              <a:ea typeface="Barlow"/>
              <a:cs typeface="Barlow"/>
              <a:sym typeface="Barlow"/>
            </a:endParaRPr>
          </a:p>
        </p:txBody>
      </p:sp>
      <p:cxnSp>
        <p:nvCxnSpPr>
          <p:cNvPr id="136" name="Google Shape;136;p19"/>
          <p:cNvCxnSpPr/>
          <p:nvPr/>
        </p:nvCxnSpPr>
        <p:spPr>
          <a:xfrm>
            <a:off x="5056374" y="1801613"/>
            <a:ext cx="2490000" cy="0"/>
          </a:xfrm>
          <a:prstGeom prst="straightConnector1">
            <a:avLst/>
          </a:prstGeom>
          <a:noFill/>
          <a:ln cap="flat" cmpd="sng" w="19050">
            <a:solidFill>
              <a:schemeClr val="dk1"/>
            </a:solidFill>
            <a:prstDash val="solid"/>
            <a:round/>
            <a:headEnd len="med" w="med" type="none"/>
            <a:tailEnd len="med" w="med" type="none"/>
          </a:ln>
        </p:spPr>
      </p:cxnSp>
      <p:sp>
        <p:nvSpPr>
          <p:cNvPr id="137" name="Google Shape;137;p19"/>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nvSpPr>
        <p:spPr>
          <a:xfrm>
            <a:off x="469703" y="2197429"/>
            <a:ext cx="10773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Goal</a:t>
            </a:r>
            <a:endParaRPr sz="1500">
              <a:latin typeface="Barlow"/>
              <a:ea typeface="Barlow"/>
              <a:cs typeface="Barlow"/>
              <a:sym typeface="Barlow"/>
            </a:endParaRPr>
          </a:p>
        </p:txBody>
      </p:sp>
      <p:sp>
        <p:nvSpPr>
          <p:cNvPr id="139" name="Google Shape;139;p19"/>
          <p:cNvSpPr txBox="1"/>
          <p:nvPr/>
        </p:nvSpPr>
        <p:spPr>
          <a:xfrm>
            <a:off x="1715765" y="2148256"/>
            <a:ext cx="5498400" cy="4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We will analyze “VEX IQ Full Volume” so we can understand the </a:t>
            </a:r>
            <a:r>
              <a:rPr lang="en" sz="1500">
                <a:latin typeface="Barlow"/>
                <a:ea typeface="Barlow"/>
                <a:cs typeface="Barlow"/>
                <a:sym typeface="Barlow"/>
              </a:rPr>
              <a:t>competition more thoroughly. </a:t>
            </a:r>
            <a:r>
              <a:rPr lang="en" sz="1500">
                <a:latin typeface="Barlow"/>
                <a:ea typeface="Barlow"/>
                <a:cs typeface="Barlow"/>
                <a:sym typeface="Barlow"/>
              </a:rPr>
              <a:t> </a:t>
            </a:r>
            <a:endParaRPr sz="1500">
              <a:latin typeface="Barlow"/>
              <a:ea typeface="Barlow"/>
              <a:cs typeface="Barlow"/>
              <a:sym typeface="Barlow"/>
            </a:endParaRPr>
          </a:p>
        </p:txBody>
      </p:sp>
      <p:sp>
        <p:nvSpPr>
          <p:cNvPr id="140" name="Google Shape;140;p19"/>
          <p:cNvSpPr txBox="1"/>
          <p:nvPr/>
        </p:nvSpPr>
        <p:spPr>
          <a:xfrm>
            <a:off x="718597" y="5382350"/>
            <a:ext cx="2057700" cy="40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Game Elements</a:t>
            </a:r>
            <a:endParaRPr sz="1500">
              <a:latin typeface="Barlow"/>
              <a:ea typeface="Barlow"/>
              <a:cs typeface="Barlow"/>
              <a:sym typeface="Barlow"/>
            </a:endParaRPr>
          </a:p>
        </p:txBody>
      </p:sp>
      <p:sp>
        <p:nvSpPr>
          <p:cNvPr id="141" name="Google Shape;141;p19"/>
          <p:cNvSpPr txBox="1"/>
          <p:nvPr/>
        </p:nvSpPr>
        <p:spPr>
          <a:xfrm>
            <a:off x="479425" y="5906675"/>
            <a:ext cx="3152700" cy="2916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Length: 14.1 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Width: 28.1 in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Height of Bar: 2.4 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Area: 396.21 in^2</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Quantity in Field: 1</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Number of Blocks at Start of Game: 31 (8 Purple, 23 Green)</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Cleared Supply Zone: 20 Pts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Partially Parked Robot: 5 Pts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Fully Parked Robot: 10 Pts</a:t>
            </a:r>
            <a:endParaRPr sz="1500">
              <a:latin typeface="Barlow"/>
              <a:ea typeface="Barlow"/>
              <a:cs typeface="Barlow"/>
              <a:sym typeface="Barlow"/>
            </a:endParaRPr>
          </a:p>
        </p:txBody>
      </p:sp>
      <p:sp>
        <p:nvSpPr>
          <p:cNvPr id="142" name="Google Shape;142;p19"/>
          <p:cNvSpPr txBox="1"/>
          <p:nvPr/>
        </p:nvSpPr>
        <p:spPr>
          <a:xfrm>
            <a:off x="3627350" y="5961462"/>
            <a:ext cx="3848100" cy="151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 Supply Zone is an area in the VEX IQ Full </a:t>
            </a:r>
            <a:r>
              <a:rPr lang="en" sz="1500">
                <a:latin typeface="Barlow"/>
                <a:ea typeface="Barlow"/>
                <a:cs typeface="Barlow"/>
                <a:sym typeface="Barlow"/>
              </a:rPr>
              <a:t>Volume</a:t>
            </a:r>
            <a:r>
              <a:rPr lang="en" sz="1500">
                <a:latin typeface="Barlow"/>
                <a:ea typeface="Barlow"/>
                <a:cs typeface="Barlow"/>
                <a:sym typeface="Barlow"/>
              </a:rPr>
              <a:t> Field where alliances can remove blocks to either score them or earn the 20 point bonus. </a:t>
            </a:r>
            <a:r>
              <a:rPr lang="en" sz="1500">
                <a:highlight>
                  <a:srgbClr val="FFFF00"/>
                </a:highlight>
                <a:latin typeface="Barlow"/>
                <a:ea typeface="Barlow"/>
                <a:cs typeface="Barlow"/>
                <a:sym typeface="Barlow"/>
              </a:rPr>
              <a:t>At the end of the match, players can </a:t>
            </a:r>
            <a:r>
              <a:rPr lang="en" sz="1500">
                <a:highlight>
                  <a:srgbClr val="FFFF00"/>
                </a:highlight>
                <a:latin typeface="Barlow"/>
                <a:ea typeface="Barlow"/>
                <a:cs typeface="Barlow"/>
                <a:sym typeface="Barlow"/>
              </a:rPr>
              <a:t>partially</a:t>
            </a:r>
            <a:r>
              <a:rPr lang="en" sz="1500">
                <a:highlight>
                  <a:srgbClr val="FFFF00"/>
                </a:highlight>
                <a:latin typeface="Barlow"/>
                <a:ea typeface="Barlow"/>
                <a:cs typeface="Barlow"/>
                <a:sym typeface="Barlow"/>
              </a:rPr>
              <a:t> or fully park in the Supply Zone to earn an additional bonus. </a:t>
            </a:r>
            <a:endParaRPr sz="1500">
              <a:highlight>
                <a:srgbClr val="FFFF00"/>
              </a:highlight>
              <a:latin typeface="Barlow"/>
              <a:ea typeface="Barlow"/>
              <a:cs typeface="Barlow"/>
              <a:sym typeface="Barlow"/>
            </a:endParaRPr>
          </a:p>
        </p:txBody>
      </p:sp>
      <p:pic>
        <p:nvPicPr>
          <p:cNvPr id="143" name="Google Shape;143;p19"/>
          <p:cNvPicPr preferRelativeResize="0"/>
          <p:nvPr/>
        </p:nvPicPr>
        <p:blipFill rotWithShape="1">
          <a:blip r:embed="rId3">
            <a:alphaModFix/>
          </a:blip>
          <a:srcRect b="10405" l="2919" r="2919" t="10405"/>
          <a:stretch/>
        </p:blipFill>
        <p:spPr>
          <a:xfrm>
            <a:off x="314013" y="2784713"/>
            <a:ext cx="6890525" cy="2443662"/>
          </a:xfrm>
          <a:prstGeom prst="rect">
            <a:avLst/>
          </a:prstGeom>
          <a:noFill/>
          <a:ln>
            <a:noFill/>
          </a:ln>
        </p:spPr>
      </p:pic>
      <p:pic>
        <p:nvPicPr>
          <p:cNvPr id="144" name="Google Shape;144;p19"/>
          <p:cNvPicPr preferRelativeResize="0"/>
          <p:nvPr/>
        </p:nvPicPr>
        <p:blipFill rotWithShape="1">
          <a:blip r:embed="rId3">
            <a:alphaModFix/>
          </a:blip>
          <a:srcRect b="9211" l="3192" r="2645" t="7350"/>
          <a:stretch/>
        </p:blipFill>
        <p:spPr>
          <a:xfrm>
            <a:off x="3627350" y="7652050"/>
            <a:ext cx="3746525" cy="1399950"/>
          </a:xfrm>
          <a:prstGeom prst="rect">
            <a:avLst/>
          </a:prstGeom>
          <a:noFill/>
          <a:ln>
            <a:noFill/>
          </a:ln>
        </p:spPr>
      </p:pic>
      <p:sp>
        <p:nvSpPr>
          <p:cNvPr id="145" name="Google Shape;145;p19"/>
          <p:cNvSpPr/>
          <p:nvPr/>
        </p:nvSpPr>
        <p:spPr>
          <a:xfrm>
            <a:off x="5945550" y="7728250"/>
            <a:ext cx="893400" cy="800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3627350" y="5364875"/>
            <a:ext cx="3152700" cy="405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Supply Zone</a:t>
            </a:r>
            <a:endParaRPr sz="1500">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nvSpPr>
        <p:spPr>
          <a:xfrm>
            <a:off x="527775" y="5327150"/>
            <a:ext cx="2230200" cy="11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Shape: Spherical Cube</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Weight: 180g ± 2</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Side Length: 5.8 in</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Quantity in </a:t>
            </a:r>
            <a:r>
              <a:rPr lang="en" sz="1500">
                <a:latin typeface="Barlow"/>
                <a:ea typeface="Barlow"/>
                <a:cs typeface="Barlow"/>
                <a:sym typeface="Barlow"/>
              </a:rPr>
              <a:t>Game</a:t>
            </a:r>
            <a:r>
              <a:rPr lang="en" sz="1500">
                <a:latin typeface="Barlow"/>
                <a:ea typeface="Barlow"/>
                <a:cs typeface="Barlow"/>
                <a:sym typeface="Barlow"/>
              </a:rPr>
              <a:t>: 3</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
        <p:nvSpPr>
          <p:cNvPr id="154" name="Google Shape;154;p20"/>
          <p:cNvSpPr txBox="1"/>
          <p:nvPr/>
        </p:nvSpPr>
        <p:spPr>
          <a:xfrm>
            <a:off x="5522375" y="5296951"/>
            <a:ext cx="2156400" cy="11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Shape: Cube</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Weight: 45g ± 2</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Side Length: 3 in</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Quantity in </a:t>
            </a:r>
            <a:r>
              <a:rPr lang="en" sz="1500">
                <a:solidFill>
                  <a:schemeClr val="dk1"/>
                </a:solidFill>
                <a:latin typeface="Barlow"/>
                <a:ea typeface="Barlow"/>
                <a:cs typeface="Barlow"/>
                <a:sym typeface="Barlow"/>
              </a:rPr>
              <a:t>Game</a:t>
            </a:r>
            <a:r>
              <a:rPr lang="en" sz="1500">
                <a:solidFill>
                  <a:schemeClr val="dk1"/>
                </a:solidFill>
                <a:latin typeface="Barlow"/>
                <a:ea typeface="Barlow"/>
                <a:cs typeface="Barlow"/>
                <a:sym typeface="Barlow"/>
              </a:rPr>
              <a:t>: 16</a:t>
            </a:r>
            <a:endParaRPr sz="1500">
              <a:latin typeface="Barlow"/>
              <a:ea typeface="Barlow"/>
              <a:cs typeface="Barlow"/>
              <a:sym typeface="Barlow"/>
            </a:endParaRPr>
          </a:p>
        </p:txBody>
      </p:sp>
      <p:sp>
        <p:nvSpPr>
          <p:cNvPr id="155" name="Google Shape;155;p20"/>
          <p:cNvSpPr txBox="1"/>
          <p:nvPr/>
        </p:nvSpPr>
        <p:spPr>
          <a:xfrm>
            <a:off x="2983950" y="5327146"/>
            <a:ext cx="2156400" cy="10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Shape: Cube</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Weight: 30g ± 2</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latin typeface="Barlow"/>
                <a:ea typeface="Barlow"/>
                <a:cs typeface="Barlow"/>
                <a:sym typeface="Barlow"/>
              </a:rPr>
              <a:t>Side Length: 2 in</a:t>
            </a:r>
            <a:endParaRPr sz="1500">
              <a:latin typeface="Barlow"/>
              <a:ea typeface="Barlow"/>
              <a:cs typeface="Barlow"/>
              <a:sym typeface="Barlow"/>
            </a:endParaRPr>
          </a:p>
          <a:p>
            <a:pPr indent="0" lvl="0" marL="0" rtl="0" algn="l">
              <a:lnSpc>
                <a:spcPct val="115000"/>
              </a:lnSpc>
              <a:spcBef>
                <a:spcPts val="0"/>
              </a:spcBef>
              <a:spcAft>
                <a:spcPts val="0"/>
              </a:spcAft>
              <a:buNone/>
            </a:pPr>
            <a:r>
              <a:rPr lang="en" sz="1500">
                <a:solidFill>
                  <a:schemeClr val="dk1"/>
                </a:solidFill>
                <a:latin typeface="Barlow"/>
                <a:ea typeface="Barlow"/>
                <a:cs typeface="Barlow"/>
                <a:sym typeface="Barlow"/>
              </a:rPr>
              <a:t>Quantity in </a:t>
            </a:r>
            <a:r>
              <a:rPr lang="en" sz="1500">
                <a:solidFill>
                  <a:schemeClr val="dk1"/>
                </a:solidFill>
                <a:latin typeface="Barlow"/>
                <a:ea typeface="Barlow"/>
                <a:cs typeface="Barlow"/>
                <a:sym typeface="Barlow"/>
              </a:rPr>
              <a:t>Game</a:t>
            </a:r>
            <a:r>
              <a:rPr lang="en" sz="1500">
                <a:solidFill>
                  <a:schemeClr val="dk1"/>
                </a:solidFill>
                <a:latin typeface="Barlow"/>
                <a:ea typeface="Barlow"/>
                <a:cs typeface="Barlow"/>
                <a:sym typeface="Barlow"/>
              </a:rPr>
              <a:t>: 54</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pic>
        <p:nvPicPr>
          <p:cNvPr id="156" name="Google Shape;156;p20"/>
          <p:cNvPicPr preferRelativeResize="0"/>
          <p:nvPr/>
        </p:nvPicPr>
        <p:blipFill rotWithShape="1">
          <a:blip r:embed="rId3">
            <a:alphaModFix/>
          </a:blip>
          <a:srcRect b="35532" l="10041" r="73582" t="47820"/>
          <a:stretch/>
        </p:blipFill>
        <p:spPr>
          <a:xfrm>
            <a:off x="3452712" y="7947738"/>
            <a:ext cx="982047" cy="911381"/>
          </a:xfrm>
          <a:prstGeom prst="rect">
            <a:avLst/>
          </a:prstGeom>
          <a:noFill/>
          <a:ln>
            <a:noFill/>
          </a:ln>
        </p:spPr>
      </p:pic>
      <p:pic>
        <p:nvPicPr>
          <p:cNvPr id="157" name="Google Shape;157;p20"/>
          <p:cNvPicPr preferRelativeResize="0"/>
          <p:nvPr/>
        </p:nvPicPr>
        <p:blipFill rotWithShape="1">
          <a:blip r:embed="rId3">
            <a:alphaModFix/>
          </a:blip>
          <a:srcRect b="36549" l="59639" r="10285" t="35816"/>
          <a:stretch/>
        </p:blipFill>
        <p:spPr>
          <a:xfrm>
            <a:off x="610050" y="7749900"/>
            <a:ext cx="1558200" cy="1307075"/>
          </a:xfrm>
          <a:prstGeom prst="rect">
            <a:avLst/>
          </a:prstGeom>
          <a:noFill/>
          <a:ln>
            <a:noFill/>
          </a:ln>
        </p:spPr>
      </p:pic>
      <p:pic>
        <p:nvPicPr>
          <p:cNvPr id="158" name="Google Shape;158;p20"/>
          <p:cNvPicPr preferRelativeResize="0"/>
          <p:nvPr/>
        </p:nvPicPr>
        <p:blipFill rotWithShape="1">
          <a:blip r:embed="rId3">
            <a:alphaModFix/>
          </a:blip>
          <a:srcRect b="35184" l="33869" r="47126" t="45321"/>
          <a:stretch/>
        </p:blipFill>
        <p:spPr>
          <a:xfrm>
            <a:off x="5719190" y="7858154"/>
            <a:ext cx="1164571" cy="1090565"/>
          </a:xfrm>
          <a:prstGeom prst="rect">
            <a:avLst/>
          </a:prstGeom>
          <a:noFill/>
          <a:ln>
            <a:noFill/>
          </a:ln>
        </p:spPr>
      </p:pic>
      <p:sp>
        <p:nvSpPr>
          <p:cNvPr id="159" name="Google Shape;159;p20"/>
          <p:cNvSpPr/>
          <p:nvPr/>
        </p:nvSpPr>
        <p:spPr>
          <a:xfrm>
            <a:off x="527775" y="1042625"/>
            <a:ext cx="3152700" cy="405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Scoring Goals</a:t>
            </a:r>
            <a:endParaRPr sz="1500">
              <a:latin typeface="Barlow"/>
              <a:ea typeface="Barlow"/>
              <a:cs typeface="Barlow"/>
              <a:sym typeface="Barlow"/>
            </a:endParaRPr>
          </a:p>
        </p:txBody>
      </p:sp>
      <p:sp>
        <p:nvSpPr>
          <p:cNvPr id="160" name="Google Shape;160;p20"/>
          <p:cNvSpPr txBox="1"/>
          <p:nvPr/>
        </p:nvSpPr>
        <p:spPr>
          <a:xfrm>
            <a:off x="527775" y="1539175"/>
            <a:ext cx="3152700" cy="2777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Length: 6 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Width: 6 in</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Height: 10 in </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Volume: 360 in</a:t>
            </a:r>
            <a:r>
              <a:rPr baseline="30000" lang="en" sz="1500">
                <a:latin typeface="Barlow"/>
                <a:ea typeface="Barlow"/>
                <a:cs typeface="Barlow"/>
                <a:sym typeface="Barlow"/>
              </a:rPr>
              <a:t>3</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highlight>
                  <a:srgbClr val="FFFF00"/>
                </a:highlight>
                <a:latin typeface="Barlow"/>
                <a:ea typeface="Barlow"/>
                <a:cs typeface="Barlow"/>
                <a:sym typeface="Barlow"/>
              </a:rPr>
              <a:t>Quantity in Field: 3</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Block Scored in Goal: 1 Pt</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Uniform Goal: 10 Pts</a:t>
            </a:r>
            <a:endParaRPr sz="1500">
              <a:latin typeface="Barlow"/>
              <a:ea typeface="Barlow"/>
              <a:cs typeface="Barlow"/>
              <a:sym typeface="Barlow"/>
            </a:endParaRPr>
          </a:p>
          <a:p>
            <a:pPr indent="-323850" lvl="0" marL="457200" rtl="0" algn="l">
              <a:lnSpc>
                <a:spcPct val="115000"/>
              </a:lnSpc>
              <a:spcBef>
                <a:spcPts val="0"/>
              </a:spcBef>
              <a:spcAft>
                <a:spcPts val="0"/>
              </a:spcAft>
              <a:buSzPts val="1500"/>
              <a:buFont typeface="Barlow"/>
              <a:buChar char="-"/>
            </a:pPr>
            <a:r>
              <a:rPr lang="en" sz="1500">
                <a:latin typeface="Barlow"/>
                <a:ea typeface="Barlow"/>
                <a:cs typeface="Barlow"/>
                <a:sym typeface="Barlow"/>
              </a:rPr>
              <a:t>Height Bonus: 10 Pts per </a:t>
            </a:r>
            <a:r>
              <a:rPr lang="en" sz="1500">
                <a:latin typeface="Barlow"/>
                <a:ea typeface="Barlow"/>
                <a:cs typeface="Barlow"/>
                <a:sym typeface="Barlow"/>
              </a:rPr>
              <a:t>level </a:t>
            </a:r>
            <a:r>
              <a:rPr lang="en" sz="1500">
                <a:highlight>
                  <a:srgbClr val="FFFF00"/>
                </a:highlight>
                <a:latin typeface="Barlow"/>
                <a:ea typeface="Barlow"/>
                <a:cs typeface="Barlow"/>
                <a:sym typeface="Barlow"/>
              </a:rPr>
              <a:t>shared by all three goals</a:t>
            </a:r>
            <a:endParaRPr sz="1500">
              <a:highlight>
                <a:srgbClr val="FFFF00"/>
              </a:highlight>
              <a:latin typeface="Barlow"/>
              <a:ea typeface="Barlow"/>
              <a:cs typeface="Barlow"/>
              <a:sym typeface="Barlow"/>
            </a:endParaRPr>
          </a:p>
        </p:txBody>
      </p:sp>
      <p:sp>
        <p:nvSpPr>
          <p:cNvPr id="161" name="Google Shape;161;p20"/>
          <p:cNvSpPr txBox="1"/>
          <p:nvPr/>
        </p:nvSpPr>
        <p:spPr>
          <a:xfrm>
            <a:off x="3850750" y="1042625"/>
            <a:ext cx="3591000" cy="19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 goals are areas in the VEX IQ Full Volume field where the blocks can be scored for a single point. Also, each goal has 2 </a:t>
            </a:r>
            <a:r>
              <a:rPr lang="en" sz="1500">
                <a:latin typeface="Barlow"/>
                <a:ea typeface="Barlow"/>
                <a:cs typeface="Barlow"/>
                <a:sym typeface="Barlow"/>
              </a:rPr>
              <a:t>additional</a:t>
            </a:r>
            <a:r>
              <a:rPr lang="en" sz="1500">
                <a:latin typeface="Barlow"/>
                <a:ea typeface="Barlow"/>
                <a:cs typeface="Barlow"/>
                <a:sym typeface="Barlow"/>
              </a:rPr>
              <a:t> fill levels, with a 10 point bonus for every fill level. If all the blocks in the goal are the same color (uniform), the alliance earns a 10 point bonus. </a:t>
            </a:r>
            <a:endParaRPr sz="1500">
              <a:latin typeface="Barlow"/>
              <a:ea typeface="Barlow"/>
              <a:cs typeface="Barlow"/>
              <a:sym typeface="Barlow"/>
            </a:endParaRPr>
          </a:p>
        </p:txBody>
      </p:sp>
      <p:pic>
        <p:nvPicPr>
          <p:cNvPr id="162" name="Google Shape;162;p20"/>
          <p:cNvPicPr preferRelativeResize="0"/>
          <p:nvPr/>
        </p:nvPicPr>
        <p:blipFill rotWithShape="1">
          <a:blip r:embed="rId4">
            <a:alphaModFix/>
          </a:blip>
          <a:srcRect b="9211" l="3192" r="2645" t="7350"/>
          <a:stretch/>
        </p:blipFill>
        <p:spPr>
          <a:xfrm>
            <a:off x="3850750" y="2974500"/>
            <a:ext cx="3420725" cy="1341850"/>
          </a:xfrm>
          <a:prstGeom prst="rect">
            <a:avLst/>
          </a:prstGeom>
          <a:noFill/>
          <a:ln>
            <a:noFill/>
          </a:ln>
        </p:spPr>
      </p:pic>
      <p:sp>
        <p:nvSpPr>
          <p:cNvPr id="163" name="Google Shape;163;p20"/>
          <p:cNvSpPr/>
          <p:nvPr/>
        </p:nvSpPr>
        <p:spPr>
          <a:xfrm>
            <a:off x="3730975" y="3598450"/>
            <a:ext cx="747600" cy="717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6607525" y="3631788"/>
            <a:ext cx="747600" cy="717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4223525" y="3009125"/>
            <a:ext cx="551100" cy="49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10050" y="4619050"/>
            <a:ext cx="15582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Red Block</a:t>
            </a:r>
            <a:endParaRPr sz="1500">
              <a:latin typeface="Barlow"/>
              <a:ea typeface="Barlow"/>
              <a:cs typeface="Barlow"/>
              <a:sym typeface="Barlow"/>
            </a:endParaRPr>
          </a:p>
        </p:txBody>
      </p:sp>
      <p:sp>
        <p:nvSpPr>
          <p:cNvPr id="167" name="Google Shape;167;p20"/>
          <p:cNvSpPr/>
          <p:nvPr/>
        </p:nvSpPr>
        <p:spPr>
          <a:xfrm>
            <a:off x="2983950" y="4619088"/>
            <a:ext cx="17919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Green Block</a:t>
            </a:r>
            <a:endParaRPr sz="1500">
              <a:latin typeface="Barlow"/>
              <a:ea typeface="Barlow"/>
              <a:cs typeface="Barlow"/>
              <a:sym typeface="Barlow"/>
            </a:endParaRPr>
          </a:p>
        </p:txBody>
      </p:sp>
      <p:sp>
        <p:nvSpPr>
          <p:cNvPr id="168" name="Google Shape;168;p20"/>
          <p:cNvSpPr/>
          <p:nvPr/>
        </p:nvSpPr>
        <p:spPr>
          <a:xfrm>
            <a:off x="5522375" y="4604000"/>
            <a:ext cx="1558200" cy="405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Purple Block</a:t>
            </a:r>
            <a:endParaRPr sz="1500">
              <a:latin typeface="Barlow"/>
              <a:ea typeface="Barlow"/>
              <a:cs typeface="Barlow"/>
              <a:sym typeface="Barlow"/>
            </a:endParaRPr>
          </a:p>
        </p:txBody>
      </p:sp>
      <p:sp>
        <p:nvSpPr>
          <p:cNvPr id="169" name="Google Shape;169;p20"/>
          <p:cNvSpPr txBox="1"/>
          <p:nvPr/>
        </p:nvSpPr>
        <p:spPr>
          <a:xfrm>
            <a:off x="2983950" y="6893300"/>
            <a:ext cx="3998400" cy="9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Barlow"/>
                <a:ea typeface="Barlow"/>
                <a:cs typeface="Barlow"/>
                <a:sym typeface="Barlow"/>
              </a:rPr>
              <a:t>The 3 types of blocks all score 1 point each when in the goal. </a:t>
            </a:r>
            <a:r>
              <a:rPr lang="en" sz="1500">
                <a:highlight>
                  <a:srgbClr val="FFFF00"/>
                </a:highlight>
                <a:latin typeface="Barlow"/>
                <a:ea typeface="Barlow"/>
                <a:cs typeface="Barlow"/>
                <a:sym typeface="Barlow"/>
              </a:rPr>
              <a:t>There are 73 blocks in total, with 31 blocks in the Supply Zone.</a:t>
            </a:r>
            <a:endParaRPr sz="1500">
              <a:highlight>
                <a:srgbClr val="FFFF00"/>
              </a:highlight>
              <a:latin typeface="Barlow"/>
              <a:ea typeface="Barlow"/>
              <a:cs typeface="Barlow"/>
              <a:sym typeface="Barlow"/>
            </a:endParaRPr>
          </a:p>
        </p:txBody>
      </p:sp>
      <p:sp>
        <p:nvSpPr>
          <p:cNvPr id="170" name="Google Shape;170;p20"/>
          <p:cNvSpPr txBox="1"/>
          <p:nvPr/>
        </p:nvSpPr>
        <p:spPr>
          <a:xfrm>
            <a:off x="527775" y="6893300"/>
            <a:ext cx="1949400" cy="9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Barlow"/>
                <a:ea typeface="Barlow"/>
                <a:cs typeface="Barlow"/>
                <a:sym typeface="Barlow"/>
              </a:rPr>
              <a:t>Points Earned From Starting Peg Removal: 5 Pts</a:t>
            </a:r>
            <a:endParaRPr sz="150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p:nvPr/>
        </p:nvSpPr>
        <p:spPr>
          <a:xfrm>
            <a:off x="228600" y="791100"/>
            <a:ext cx="7302600" cy="847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453859" y="2104945"/>
            <a:ext cx="1093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23050" y="1059150"/>
            <a:ext cx="2279400" cy="49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Important Terms</a:t>
            </a:r>
            <a:endParaRPr sz="1500">
              <a:latin typeface="Barlow"/>
              <a:ea typeface="Barlow"/>
              <a:cs typeface="Barlow"/>
              <a:sym typeface="Barlow"/>
            </a:endParaRPr>
          </a:p>
        </p:txBody>
      </p:sp>
      <p:sp>
        <p:nvSpPr>
          <p:cNvPr id="178" name="Google Shape;178;p21"/>
          <p:cNvSpPr/>
          <p:nvPr/>
        </p:nvSpPr>
        <p:spPr>
          <a:xfrm>
            <a:off x="523050" y="1934000"/>
            <a:ext cx="2279400" cy="4917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sz="1500">
                <a:latin typeface="Barlow"/>
                <a:ea typeface="Barlow"/>
                <a:cs typeface="Barlow"/>
                <a:sym typeface="Barlow"/>
              </a:rPr>
              <a:t>Game Objects</a:t>
            </a:r>
            <a:endParaRPr sz="1500">
              <a:latin typeface="Barlow"/>
              <a:ea typeface="Barlow"/>
              <a:cs typeface="Barlow"/>
              <a:sym typeface="Barlow"/>
            </a:endParaRPr>
          </a:p>
        </p:txBody>
      </p:sp>
      <p:sp>
        <p:nvSpPr>
          <p:cNvPr id="179" name="Google Shape;179;p21"/>
          <p:cNvSpPr/>
          <p:nvPr/>
        </p:nvSpPr>
        <p:spPr>
          <a:xfrm>
            <a:off x="523050" y="6072625"/>
            <a:ext cx="2279400" cy="4917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Barlow"/>
                <a:ea typeface="Barlow"/>
                <a:cs typeface="Barlow"/>
                <a:sym typeface="Barlow"/>
              </a:rPr>
              <a:t>Match Play</a:t>
            </a:r>
            <a:endParaRPr sz="1600">
              <a:latin typeface="Barlow"/>
              <a:ea typeface="Barlow"/>
              <a:cs typeface="Barlow"/>
              <a:sym typeface="Barlow"/>
            </a:endParaRPr>
          </a:p>
        </p:txBody>
      </p:sp>
      <p:sp>
        <p:nvSpPr>
          <p:cNvPr id="180" name="Google Shape;180;p21"/>
          <p:cNvSpPr txBox="1"/>
          <p:nvPr/>
        </p:nvSpPr>
        <p:spPr>
          <a:xfrm>
            <a:off x="503400" y="6668875"/>
            <a:ext cx="6753000" cy="26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Cleared</a:t>
            </a:r>
            <a:r>
              <a:rPr lang="en" sz="1500">
                <a:latin typeface="Barlow"/>
                <a:ea typeface="Barlow"/>
                <a:cs typeface="Barlow"/>
                <a:sym typeface="Barlow"/>
              </a:rPr>
              <a:t> – A Supply Zone status. The Supply Zone is considered cleared if no blocks are fully within the 3D volume of the Supply Zone at the end of the match.</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Fill Level</a:t>
            </a:r>
            <a:r>
              <a:rPr lang="en" sz="1500">
                <a:latin typeface="Barlow"/>
                <a:ea typeface="Barlow"/>
                <a:cs typeface="Barlow"/>
                <a:sym typeface="Barlow"/>
              </a:rPr>
              <a:t> – A goal attribute that corresponds to the “highest” block(s) scored in a given goal. A goal can have one of three possible fill levels as described below; if a Goal meets the requirements for multiple fill levels, it should be assigned the highest of those fill levels. Fill levels are used to determine the overall height bonus at the end of the match.</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
        <p:nvSpPr>
          <p:cNvPr id="181" name="Google Shape;181;p21"/>
          <p:cNvSpPr txBox="1"/>
          <p:nvPr/>
        </p:nvSpPr>
        <p:spPr>
          <a:xfrm>
            <a:off x="503400" y="2596649"/>
            <a:ext cx="6753000" cy="33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Barlow"/>
                <a:ea typeface="Barlow"/>
                <a:cs typeface="Barlow"/>
                <a:sym typeface="Barlow"/>
              </a:rPr>
              <a:t>Block</a:t>
            </a:r>
            <a:r>
              <a:rPr lang="en" sz="1500">
                <a:latin typeface="Barlow"/>
                <a:ea typeface="Barlow"/>
                <a:cs typeface="Barlow"/>
                <a:sym typeface="Barlow"/>
              </a:rPr>
              <a:t> – A green, purple, or red plastic scoring object.</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Goal</a:t>
            </a:r>
            <a:r>
              <a:rPr lang="en" sz="1500">
                <a:latin typeface="Barlow"/>
                <a:ea typeface="Barlow"/>
                <a:cs typeface="Barlow"/>
                <a:sym typeface="Barlow"/>
              </a:rPr>
              <a:t> – A rectangular-shaped structure built out of VEX IQ parts and clear plastic sheets and connected to a corner of the Field. </a:t>
            </a:r>
            <a:r>
              <a:rPr lang="en" sz="1500">
                <a:highlight>
                  <a:srgbClr val="FFFF00"/>
                </a:highlight>
                <a:latin typeface="Barlow"/>
                <a:ea typeface="Barlow"/>
                <a:cs typeface="Barlow"/>
                <a:sym typeface="Barlow"/>
              </a:rPr>
              <a:t>The VEX IQ parts used to connect a goal to the field are not considered part of the goal.</a:t>
            </a:r>
            <a:endParaRPr sz="1500">
              <a:highlight>
                <a:srgbClr val="FFFF00"/>
              </a:highlight>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Starting Peg</a:t>
            </a:r>
            <a:r>
              <a:rPr lang="en" sz="1500">
                <a:latin typeface="Barlow"/>
                <a:ea typeface="Barlow"/>
                <a:cs typeface="Barlow"/>
                <a:sym typeface="Barlow"/>
              </a:rPr>
              <a:t> – One of 3 Field Elements used for setting up red blocks at the beginning of a match.</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rPr b="1" lang="en" sz="1500">
                <a:latin typeface="Barlow"/>
                <a:ea typeface="Barlow"/>
                <a:cs typeface="Barlow"/>
                <a:sym typeface="Barlow"/>
              </a:rPr>
              <a:t>Supply Zone</a:t>
            </a:r>
            <a:r>
              <a:rPr lang="en" sz="1500">
                <a:latin typeface="Barlow"/>
                <a:ea typeface="Barlow"/>
                <a:cs typeface="Barlow"/>
                <a:sym typeface="Barlow"/>
              </a:rPr>
              <a:t> - </a:t>
            </a:r>
            <a:r>
              <a:rPr lang="en" sz="1500">
                <a:highlight>
                  <a:srgbClr val="FFFF00"/>
                </a:highlight>
                <a:latin typeface="Barlow"/>
                <a:ea typeface="Barlow"/>
                <a:cs typeface="Barlow"/>
                <a:sym typeface="Barlow"/>
              </a:rPr>
              <a:t>An infinitely tall</a:t>
            </a:r>
            <a:r>
              <a:rPr lang="en" sz="1500">
                <a:latin typeface="Barlow"/>
                <a:ea typeface="Barlow"/>
                <a:cs typeface="Barlow"/>
                <a:sym typeface="Barlow"/>
              </a:rPr>
              <a:t> three-dimensional volume of the field bordered by the outer edges of the red PVC pipe and the outer edges of the field perimeter.</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a:p>
            <a:pPr indent="0" lvl="0" marL="0" rtl="0" algn="l">
              <a:lnSpc>
                <a:spcPct val="115000"/>
              </a:lnSpc>
              <a:spcBef>
                <a:spcPts val="0"/>
              </a:spcBef>
              <a:spcAft>
                <a:spcPts val="0"/>
              </a:spcAft>
              <a:buNone/>
            </a:pPr>
            <a:r>
              <a:t/>
            </a:r>
            <a:endParaRPr sz="1500">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